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382" r:id="rId4"/>
    <p:sldId id="421" r:id="rId5"/>
    <p:sldId id="401" r:id="rId6"/>
    <p:sldId id="406" r:id="rId7"/>
    <p:sldId id="407" r:id="rId8"/>
    <p:sldId id="405" r:id="rId9"/>
    <p:sldId id="404" r:id="rId10"/>
    <p:sldId id="403" r:id="rId11"/>
    <p:sldId id="324" r:id="rId12"/>
    <p:sldId id="259" r:id="rId13"/>
    <p:sldId id="384" r:id="rId14"/>
    <p:sldId id="385" r:id="rId15"/>
    <p:sldId id="386" r:id="rId16"/>
    <p:sldId id="395" r:id="rId17"/>
    <p:sldId id="398" r:id="rId18"/>
    <p:sldId id="399" r:id="rId19"/>
    <p:sldId id="270" r:id="rId20"/>
    <p:sldId id="439" r:id="rId21"/>
    <p:sldId id="383" r:id="rId22"/>
    <p:sldId id="387" r:id="rId23"/>
    <p:sldId id="388" r:id="rId24"/>
    <p:sldId id="389" r:id="rId25"/>
    <p:sldId id="390" r:id="rId26"/>
    <p:sldId id="412" r:id="rId27"/>
    <p:sldId id="426" r:id="rId28"/>
    <p:sldId id="427" r:id="rId29"/>
    <p:sldId id="428" r:id="rId30"/>
    <p:sldId id="434" r:id="rId31"/>
    <p:sldId id="435" r:id="rId32"/>
    <p:sldId id="436" r:id="rId33"/>
    <p:sldId id="432" r:id="rId34"/>
    <p:sldId id="433" r:id="rId35"/>
    <p:sldId id="424" r:id="rId36"/>
    <p:sldId id="425" r:id="rId37"/>
    <p:sldId id="413" r:id="rId38"/>
    <p:sldId id="423" r:id="rId39"/>
    <p:sldId id="408" r:id="rId40"/>
    <p:sldId id="420" r:id="rId41"/>
    <p:sldId id="415" r:id="rId42"/>
    <p:sldId id="417" r:id="rId43"/>
    <p:sldId id="414" r:id="rId44"/>
    <p:sldId id="416" r:id="rId45"/>
    <p:sldId id="437" r:id="rId46"/>
    <p:sldId id="418" r:id="rId47"/>
    <p:sldId id="430" r:id="rId48"/>
    <p:sldId id="419" r:id="rId49"/>
    <p:sldId id="429" r:id="rId50"/>
    <p:sldId id="410" r:id="rId51"/>
    <p:sldId id="422" r:id="rId52"/>
    <p:sldId id="393"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pic>
        <p:nvPicPr>
          <p:cNvPr id="9" name="Picture 8" descr="SD-PanelTitle-GrommetsCombine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6065417" y="5054602"/>
            <a:ext cx="673276" cy="279400"/>
          </a:xfrm>
        </p:spPr>
        <p:txBody>
          <a:bodyPr/>
          <a:lstStyle/>
          <a:p>
            <a:fld id="{4D5CA2F8-41EF-4781-AA49-884E3E3BB605}" type="datetimeFigureOut">
              <a:rPr lang="tr-TR" smtClean="0"/>
              <a:pPr/>
              <a:t>16.05.2024</a:t>
            </a:fld>
            <a:endParaRPr lang="tr-TR"/>
          </a:p>
        </p:txBody>
      </p:sp>
      <p:sp>
        <p:nvSpPr>
          <p:cNvPr id="5" name="Footer Placeholder 4"/>
          <p:cNvSpPr>
            <a:spLocks noGrp="1"/>
          </p:cNvSpPr>
          <p:nvPr>
            <p:ph type="ftr" sz="quarter" idx="11"/>
          </p:nvPr>
        </p:nvSpPr>
        <p:spPr>
          <a:xfrm>
            <a:off x="1921934" y="5054602"/>
            <a:ext cx="4064860" cy="279400"/>
          </a:xfrm>
        </p:spPr>
        <p:txBody>
          <a:bodyPr/>
          <a:lstStyle/>
          <a:p>
            <a:endParaRPr lang="tr-TR"/>
          </a:p>
        </p:txBody>
      </p:sp>
      <p:sp>
        <p:nvSpPr>
          <p:cNvPr id="6" name="Slide Number Placeholder 5"/>
          <p:cNvSpPr>
            <a:spLocks noGrp="1"/>
          </p:cNvSpPr>
          <p:nvPr>
            <p:ph type="sldNum" sz="quarter" idx="12"/>
          </p:nvPr>
        </p:nvSpPr>
        <p:spPr>
          <a:xfrm>
            <a:off x="6817317" y="5054602"/>
            <a:ext cx="413483" cy="279400"/>
          </a:xfrm>
        </p:spPr>
        <p:txBody>
          <a:bodyPr/>
          <a:lstStyle/>
          <a:p>
            <a:fld id="{E36558D3-24D1-4B32-BD34-0261530347BB}" type="slidenum">
              <a:rPr lang="tr-TR" smtClean="0"/>
              <a:pPr/>
              <a:t>‹#›</a:t>
            </a:fld>
            <a:endParaRPr lang="tr-TR"/>
          </a:p>
        </p:txBody>
      </p:sp>
      <p:cxnSp>
        <p:nvCxnSpPr>
          <p:cNvPr id="15" name="Straight Connector 14"/>
          <p:cNvCxnSpPr/>
          <p:nvPr/>
        </p:nvCxnSpPr>
        <p:spPr>
          <a:xfrm>
            <a:off x="2019825" y="3471329"/>
            <a:ext cx="5113083"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8134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4D5CA2F8-41EF-4781-AA49-884E3E3BB605}" type="datetimeFigureOut">
              <a:rPr lang="tr-TR" smtClean="0"/>
              <a:pPr/>
              <a:t>16.05.2024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36558D3-24D1-4B32-BD34-0261530347BB}" type="slidenum">
              <a:rPr lang="tr-TR" smtClean="0"/>
              <a:pPr/>
              <a:t>‹#›</a:t>
            </a:fld>
            <a:endParaRPr lang="tr-TR"/>
          </a:p>
        </p:txBody>
      </p:sp>
    </p:spTree>
    <p:extLst>
      <p:ext uri="{BB962C8B-B14F-4D97-AF65-F5344CB8AC3E}">
        <p14:creationId xmlns:p14="http://schemas.microsoft.com/office/powerpoint/2010/main" val="4204013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4D5CA2F8-41EF-4781-AA49-884E3E3BB605}" type="datetimeFigureOut">
              <a:rPr lang="tr-TR" smtClean="0"/>
              <a:pPr/>
              <a:t>16.05.2024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36558D3-24D1-4B32-BD34-0261530347BB}" type="slidenum">
              <a:rPr lang="tr-TR" smtClean="0"/>
              <a:pPr/>
              <a:t>‹#›</a:t>
            </a:fld>
            <a:endParaRPr lang="tr-TR"/>
          </a:p>
        </p:txBody>
      </p:sp>
      <p:cxnSp>
        <p:nvCxnSpPr>
          <p:cNvPr id="15" name="Straight Connector 14"/>
          <p:cNvCxnSpPr/>
          <p:nvPr/>
        </p:nvCxnSpPr>
        <p:spPr>
          <a:xfrm>
            <a:off x="1278465" y="4140199"/>
            <a:ext cx="6606425"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25249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tr-TR"/>
              <a:t>Asıl başlık stilini düzenlemek için tıklayın</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4D5CA2F8-41EF-4781-AA49-884E3E3BB605}" type="datetimeFigureOut">
              <a:rPr lang="tr-TR" smtClean="0"/>
              <a:pPr/>
              <a:t>16.05.2024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36558D3-24D1-4B32-BD34-0261530347BB}" type="slidenum">
              <a:rPr lang="tr-TR" smtClean="0"/>
              <a:pPr/>
              <a:t>‹#›</a:t>
            </a:fld>
            <a:endParaRPr lang="tr-TR"/>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99791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4D5CA2F8-41EF-4781-AA49-884E3E3BB605}" type="datetimeFigureOut">
              <a:rPr lang="tr-TR" smtClean="0"/>
              <a:pPr/>
              <a:t>16.05.2024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36558D3-24D1-4B32-BD34-0261530347BB}" type="slidenum">
              <a:rPr lang="tr-TR" smtClean="0"/>
              <a:pPr/>
              <a:t>‹#›</a:t>
            </a:fld>
            <a:endParaRPr lang="tr-TR"/>
          </a:p>
        </p:txBody>
      </p:sp>
    </p:spTree>
    <p:extLst>
      <p:ext uri="{BB962C8B-B14F-4D97-AF65-F5344CB8AC3E}">
        <p14:creationId xmlns:p14="http://schemas.microsoft.com/office/powerpoint/2010/main" val="1892820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tr-TR"/>
              <a:t>Asıl başlık stilini düzenlemek için tıklayın</a:t>
            </a:r>
            <a:endParaRPr lang="en-US" dirty="0"/>
          </a:p>
        </p:txBody>
      </p:sp>
      <p:sp>
        <p:nvSpPr>
          <p:cNvPr id="14"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4D5CA2F8-41EF-4781-AA49-884E3E3BB605}" type="datetimeFigureOut">
              <a:rPr lang="tr-TR" smtClean="0"/>
              <a:pPr/>
              <a:t>16.05.2024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36558D3-24D1-4B32-BD34-0261530347BB}" type="slidenum">
              <a:rPr lang="tr-TR" smtClean="0"/>
              <a:pPr/>
              <a:t>‹#›</a:t>
            </a:fld>
            <a:endParaRPr lang="tr-TR"/>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5448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tr-TR"/>
              <a:t>Asıl başlık stilini düzenlemek için tıklayın</a:t>
            </a:r>
            <a:endParaRPr lang="en-US" dirty="0"/>
          </a:p>
        </p:txBody>
      </p:sp>
      <p:sp>
        <p:nvSpPr>
          <p:cNvPr id="11"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4D5CA2F8-41EF-4781-AA49-884E3E3BB605}" type="datetimeFigureOut">
              <a:rPr lang="tr-TR" smtClean="0"/>
              <a:pPr/>
              <a:t>16.05.2024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36558D3-24D1-4B32-BD34-0261530347BB}" type="slidenum">
              <a:rPr lang="tr-TR" smtClean="0"/>
              <a:pPr/>
              <a:t>‹#›</a:t>
            </a:fld>
            <a:endParaRPr lang="tr-TR"/>
          </a:p>
        </p:txBody>
      </p:sp>
      <p:cxnSp>
        <p:nvCxnSpPr>
          <p:cNvPr id="15" name="Straight Connector 14"/>
          <p:cNvCxnSpPr/>
          <p:nvPr/>
        </p:nvCxnSpPr>
        <p:spPr>
          <a:xfrm>
            <a:off x="1278469" y="3429000"/>
            <a:ext cx="6606421"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71834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D5CA2F8-41EF-4781-AA49-884E3E3BB605}" type="datetimeFigureOut">
              <a:rPr lang="tr-TR" smtClean="0"/>
              <a:pPr/>
              <a:t>16.05.2024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36558D3-24D1-4B32-BD34-0261530347BB}" type="slidenum">
              <a:rPr lang="tr-TR" smtClean="0"/>
              <a:pPr/>
              <a:t>‹#›</a:t>
            </a:fld>
            <a:endParaRPr lang="tr-TR"/>
          </a:p>
        </p:txBody>
      </p:sp>
      <p:cxnSp>
        <p:nvCxnSpPr>
          <p:cNvPr id="14" name="Straight Connector 13"/>
          <p:cNvCxnSpPr/>
          <p:nvPr/>
        </p:nvCxnSpPr>
        <p:spPr>
          <a:xfrm>
            <a:off x="1278466" y="2354670"/>
            <a:ext cx="660642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60627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D5CA2F8-41EF-4781-AA49-884E3E3BB605}" type="datetimeFigureOut">
              <a:rPr lang="tr-TR" smtClean="0"/>
              <a:pPr/>
              <a:t>16.05.2024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36558D3-24D1-4B32-BD34-0261530347BB}" type="slidenum">
              <a:rPr lang="tr-TR" smtClean="0"/>
              <a:pPr/>
              <a:t>‹#›</a:t>
            </a:fld>
            <a:endParaRPr lang="tr-TR"/>
          </a:p>
        </p:txBody>
      </p:sp>
      <p:cxnSp>
        <p:nvCxnSpPr>
          <p:cNvPr id="14" name="Straight Connector 13"/>
          <p:cNvCxnSpPr/>
          <p:nvPr/>
        </p:nvCxnSpPr>
        <p:spPr>
          <a:xfrm>
            <a:off x="6245512" y="906873"/>
            <a:ext cx="0" cy="4968993"/>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5633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cxnSp>
        <p:nvCxnSpPr>
          <p:cNvPr id="7" name="Straight Connector 6"/>
          <p:cNvCxnSpPr/>
          <p:nvPr/>
        </p:nvCxnSpPr>
        <p:spPr>
          <a:xfrm>
            <a:off x="1278466" y="2354670"/>
            <a:ext cx="6595533"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D5CA2F8-41EF-4781-AA49-884E3E3BB605}" type="datetimeFigureOut">
              <a:rPr lang="tr-TR" smtClean="0"/>
              <a:pPr/>
              <a:t>16.05.2024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36558D3-24D1-4B32-BD34-0261530347BB}" type="slidenum">
              <a:rPr lang="tr-TR" smtClean="0"/>
              <a:pPr/>
              <a:t>‹#›</a:t>
            </a:fld>
            <a:endParaRPr lang="tr-TR"/>
          </a:p>
        </p:txBody>
      </p:sp>
    </p:spTree>
    <p:extLst>
      <p:ext uri="{BB962C8B-B14F-4D97-AF65-F5344CB8AC3E}">
        <p14:creationId xmlns:p14="http://schemas.microsoft.com/office/powerpoint/2010/main" val="2356816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4D5CA2F8-41EF-4781-AA49-884E3E3BB605}" type="datetimeFigureOut">
              <a:rPr lang="tr-TR" smtClean="0"/>
              <a:pPr/>
              <a:t>16.05.2024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36558D3-24D1-4B32-BD34-0261530347BB}" type="slidenum">
              <a:rPr lang="tr-TR" smtClean="0"/>
              <a:pPr/>
              <a:t>‹#›</a:t>
            </a:fld>
            <a:endParaRPr lang="tr-TR"/>
          </a:p>
        </p:txBody>
      </p:sp>
      <p:cxnSp>
        <p:nvCxnSpPr>
          <p:cNvPr id="31" name="Straight Connector 30"/>
          <p:cNvCxnSpPr/>
          <p:nvPr/>
        </p:nvCxnSpPr>
        <p:spPr>
          <a:xfrm>
            <a:off x="1278466" y="3599392"/>
            <a:ext cx="6595533"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2960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179576" y="2487168"/>
            <a:ext cx="3337560" cy="3447288"/>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4D5CA2F8-41EF-4781-AA49-884E3E3BB605}" type="datetimeFigureOut">
              <a:rPr lang="tr-TR" smtClean="0"/>
              <a:pPr/>
              <a:t>16.05.2024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36558D3-24D1-4B32-BD34-0261530347BB}" type="slidenum">
              <a:rPr lang="tr-TR" smtClean="0"/>
              <a:pPr/>
              <a:t>‹#›</a:t>
            </a:fld>
            <a:endParaRPr lang="tr-TR"/>
          </a:p>
        </p:txBody>
      </p:sp>
    </p:spTree>
    <p:extLst>
      <p:ext uri="{BB962C8B-B14F-4D97-AF65-F5344CB8AC3E}">
        <p14:creationId xmlns:p14="http://schemas.microsoft.com/office/powerpoint/2010/main" val="567784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176868" y="3243262"/>
            <a:ext cx="3337560" cy="2706624"/>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4641832" y="3243262"/>
            <a:ext cx="3337560" cy="2706624"/>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4D5CA2F8-41EF-4781-AA49-884E3E3BB605}" type="datetimeFigureOut">
              <a:rPr lang="tr-TR" smtClean="0"/>
              <a:pPr/>
              <a:t>16.05.2024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E36558D3-24D1-4B32-BD34-0261530347BB}" type="slidenum">
              <a:rPr lang="tr-TR" smtClean="0"/>
              <a:pPr/>
              <a:t>‹#›</a:t>
            </a:fld>
            <a:endParaRPr lang="tr-TR"/>
          </a:p>
        </p:txBody>
      </p:sp>
      <p:cxnSp>
        <p:nvCxnSpPr>
          <p:cNvPr id="41" name="Straight Connector 40"/>
          <p:cNvCxnSpPr/>
          <p:nvPr/>
        </p:nvCxnSpPr>
        <p:spPr>
          <a:xfrm>
            <a:off x="1278466" y="2354670"/>
            <a:ext cx="659553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2572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4D5CA2F8-41EF-4781-AA49-884E3E3BB605}" type="datetimeFigureOut">
              <a:rPr lang="tr-TR" smtClean="0"/>
              <a:pPr/>
              <a:t>16.05.2024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E36558D3-24D1-4B32-BD34-0261530347BB}" type="slidenum">
              <a:rPr lang="tr-TR" smtClean="0"/>
              <a:pPr/>
              <a:t>‹#›</a:t>
            </a:fld>
            <a:endParaRPr lang="tr-TR"/>
          </a:p>
        </p:txBody>
      </p:sp>
      <p:cxnSp>
        <p:nvCxnSpPr>
          <p:cNvPr id="14" name="Straight Connector 13"/>
          <p:cNvCxnSpPr/>
          <p:nvPr/>
        </p:nvCxnSpPr>
        <p:spPr>
          <a:xfrm>
            <a:off x="1278466" y="2354670"/>
            <a:ext cx="659553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1020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5CA2F8-41EF-4781-AA49-884E3E3BB605}" type="datetimeFigureOut">
              <a:rPr lang="tr-TR" smtClean="0"/>
              <a:pPr/>
              <a:t>16.05.2024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E36558D3-24D1-4B32-BD34-0261530347BB}" type="slidenum">
              <a:rPr lang="tr-TR" smtClean="0"/>
              <a:pPr/>
              <a:t>‹#›</a:t>
            </a:fld>
            <a:endParaRPr lang="tr-TR"/>
          </a:p>
        </p:txBody>
      </p:sp>
    </p:spTree>
    <p:extLst>
      <p:ext uri="{BB962C8B-B14F-4D97-AF65-F5344CB8AC3E}">
        <p14:creationId xmlns:p14="http://schemas.microsoft.com/office/powerpoint/2010/main" val="3314544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tr-TR"/>
              <a:t>Asıl başlık stilini düzenlemek için tıklayın</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4D5CA2F8-41EF-4781-AA49-884E3E3BB605}" type="datetimeFigureOut">
              <a:rPr lang="tr-TR" smtClean="0"/>
              <a:pPr/>
              <a:t>16.05.2024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36558D3-24D1-4B32-BD34-0261530347BB}" type="slidenum">
              <a:rPr lang="tr-TR" smtClean="0"/>
              <a:pPr/>
              <a:t>‹#›</a:t>
            </a:fld>
            <a:endParaRPr lang="tr-TR"/>
          </a:p>
        </p:txBody>
      </p:sp>
      <p:cxnSp>
        <p:nvCxnSpPr>
          <p:cNvPr id="16" name="Straight Connector 15"/>
          <p:cNvCxnSpPr/>
          <p:nvPr/>
        </p:nvCxnSpPr>
        <p:spPr>
          <a:xfrm>
            <a:off x="1278466" y="2912533"/>
            <a:ext cx="233359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6594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tr-TR"/>
              <a:t>Asıl başlık stilini düzenlemek için tıklayın</a:t>
            </a:r>
            <a:endParaRPr lang="en-US" dirty="0"/>
          </a:p>
        </p:txBody>
      </p:sp>
      <p:sp>
        <p:nvSpPr>
          <p:cNvPr id="17" name="Picture Placeholder 2"/>
          <p:cNvSpPr>
            <a:spLocks noGrp="1" noChangeAspect="1"/>
          </p:cNvSpPr>
          <p:nvPr>
            <p:ph type="pic" idx="1"/>
          </p:nvPr>
        </p:nvSpPr>
        <p:spPr>
          <a:xfrm>
            <a:off x="5218221"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4D5CA2F8-41EF-4781-AA49-884E3E3BB605}" type="datetimeFigureOut">
              <a:rPr lang="tr-TR" smtClean="0"/>
              <a:pPr/>
              <a:t>16.05.2024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36558D3-24D1-4B32-BD34-0261530347BB}" type="slidenum">
              <a:rPr lang="tr-TR" smtClean="0"/>
              <a:pPr/>
              <a:t>‹#›</a:t>
            </a:fld>
            <a:endParaRPr lang="tr-TR"/>
          </a:p>
        </p:txBody>
      </p:sp>
    </p:spTree>
    <p:extLst>
      <p:ext uri="{BB962C8B-B14F-4D97-AF65-F5344CB8AC3E}">
        <p14:creationId xmlns:p14="http://schemas.microsoft.com/office/powerpoint/2010/main" val="81627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SD-PanelContent-GrommetsCombined.png"/>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D5CA2F8-41EF-4781-AA49-884E3E3BB605}" type="datetimeFigureOut">
              <a:rPr lang="tr-TR" smtClean="0"/>
              <a:pPr/>
              <a:t>16.05.2024</a:t>
            </a:fld>
            <a:endParaRPr lang="tr-TR"/>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tr-TR"/>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36558D3-24D1-4B32-BD34-0261530347BB}" type="slidenum">
              <a:rPr lang="tr-TR" smtClean="0"/>
              <a:pPr/>
              <a:t>‹#›</a:t>
            </a:fld>
            <a:endParaRPr lang="tr-TR"/>
          </a:p>
        </p:txBody>
      </p:sp>
    </p:spTree>
    <p:extLst>
      <p:ext uri="{BB962C8B-B14F-4D97-AF65-F5344CB8AC3E}">
        <p14:creationId xmlns:p14="http://schemas.microsoft.com/office/powerpoint/2010/main" val="421117357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gmkasml.meb.k12.tr/icerikler/listele_gurur-tablomuz.html"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6.xml"/><Relationship Id="rId5" Type="http://schemas.openxmlformats.org/officeDocument/2006/relationships/image" Target="../media/image13.jpe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hyperlink" Target="https://www.instagram.com/gazimkmtal/" TargetMode="External"/><Relationship Id="rId2" Type="http://schemas.openxmlformats.org/officeDocument/2006/relationships/hyperlink" Target="http://gmkasml.meb.k12.tr/" TargetMode="External"/><Relationship Id="rId1" Type="http://schemas.openxmlformats.org/officeDocument/2006/relationships/slideLayout" Target="../slideLayouts/slideLayout2.xml"/><Relationship Id="rId4" Type="http://schemas.openxmlformats.org/officeDocument/2006/relationships/hyperlink" Target="https://www.facebook.com/gazimustafakemal.mtal.1"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Resim 7">
            <a:extLst>
              <a:ext uri="{FF2B5EF4-FFF2-40B4-BE49-F238E27FC236}">
                <a16:creationId xmlns:a16="http://schemas.microsoft.com/office/drawing/2014/main" id="{1C27B851-F98F-44BF-9822-315C5AE10A77}"/>
              </a:ext>
            </a:extLst>
          </p:cNvPr>
          <p:cNvPicPr>
            <a:picLocks noChangeAspect="1"/>
          </p:cNvPicPr>
          <p:nvPr/>
        </p:nvPicPr>
        <p:blipFill rotWithShape="1">
          <a:blip r:embed="rId2" cstate="print">
            <a:alphaModFix amt="50000"/>
            <a:extLst>
              <a:ext uri="{28A0092B-C50C-407E-A947-70E740481C1C}">
                <a14:useLocalDpi xmlns:a14="http://schemas.microsoft.com/office/drawing/2010/main" val="0"/>
              </a:ext>
            </a:extLst>
          </a:blip>
          <a:srcRect t="332"/>
          <a:stretch/>
        </p:blipFill>
        <p:spPr>
          <a:xfrm>
            <a:off x="0" y="10"/>
            <a:ext cx="9143980" cy="6857990"/>
          </a:xfrm>
          <a:prstGeom prst="rect">
            <a:avLst/>
          </a:prstGeom>
        </p:spPr>
      </p:pic>
      <p:sp>
        <p:nvSpPr>
          <p:cNvPr id="4" name="Başlık 3">
            <a:extLst>
              <a:ext uri="{FF2B5EF4-FFF2-40B4-BE49-F238E27FC236}">
                <a16:creationId xmlns:a16="http://schemas.microsoft.com/office/drawing/2014/main" id="{6BD53987-65B0-41AD-836A-E9E920BE8133}"/>
              </a:ext>
            </a:extLst>
          </p:cNvPr>
          <p:cNvSpPr>
            <a:spLocks noGrp="1"/>
          </p:cNvSpPr>
          <p:nvPr>
            <p:ph type="ctrTitle"/>
          </p:nvPr>
        </p:nvSpPr>
        <p:spPr>
          <a:xfrm>
            <a:off x="2019298" y="1871131"/>
            <a:ext cx="5111752" cy="1515533"/>
          </a:xfrm>
        </p:spPr>
        <p:txBody>
          <a:bodyPr>
            <a:normAutofit/>
          </a:bodyPr>
          <a:lstStyle/>
          <a:p>
            <a:pPr>
              <a:lnSpc>
                <a:spcPct val="90000"/>
              </a:lnSpc>
            </a:pPr>
            <a:r>
              <a:rPr lang="tr-TR" sz="3400" b="1" dirty="0">
                <a:solidFill>
                  <a:srgbClr val="FFFFFF"/>
                </a:solidFill>
              </a:rPr>
              <a:t>Gazi Mustafa Kemal Mesleki ve Teknik Anadolu Lisesi</a:t>
            </a:r>
          </a:p>
        </p:txBody>
      </p:sp>
      <p:cxnSp>
        <p:nvCxnSpPr>
          <p:cNvPr id="15" name="Straight Connector 14">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74949" y="3510608"/>
            <a:ext cx="384048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6" name="Metin kutusu 5">
            <a:extLst>
              <a:ext uri="{FF2B5EF4-FFF2-40B4-BE49-F238E27FC236}">
                <a16:creationId xmlns:a16="http://schemas.microsoft.com/office/drawing/2014/main" id="{9CDA8D34-A20E-438A-822F-3816A6667141}"/>
              </a:ext>
            </a:extLst>
          </p:cNvPr>
          <p:cNvSpPr txBox="1"/>
          <p:nvPr/>
        </p:nvSpPr>
        <p:spPr>
          <a:xfrm>
            <a:off x="2381671" y="3634553"/>
            <a:ext cx="4749379" cy="369332"/>
          </a:xfrm>
          <a:prstGeom prst="rect">
            <a:avLst/>
          </a:prstGeom>
          <a:noFill/>
        </p:spPr>
        <p:txBody>
          <a:bodyPr wrap="square" rtlCol="0">
            <a:spAutoFit/>
          </a:bodyPr>
          <a:lstStyle/>
          <a:p>
            <a:pPr algn="ctr"/>
            <a:r>
              <a:rPr lang="tr-TR" dirty="0"/>
              <a:t>2024-2025 Eğitim Öğretim Yılı Tanıtım Sunumu</a:t>
            </a:r>
            <a:endParaRPr lang="tr-TR" sz="1800"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2A7BDBC7-18DB-4F7D-BA94-B9966984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2575" y="1166812"/>
            <a:ext cx="6038850" cy="4524375"/>
          </a:xfrm>
          <a:prstGeom prst="rect">
            <a:avLst/>
          </a:prstGeom>
        </p:spPr>
      </p:pic>
    </p:spTree>
    <p:extLst>
      <p:ext uri="{BB962C8B-B14F-4D97-AF65-F5344CB8AC3E}">
        <p14:creationId xmlns:p14="http://schemas.microsoft.com/office/powerpoint/2010/main" val="227772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a:extLst>
              <a:ext uri="{FF2B5EF4-FFF2-40B4-BE49-F238E27FC236}">
                <a16:creationId xmlns:a16="http://schemas.microsoft.com/office/drawing/2014/main" id="{B9DF3EF4-5838-44EB-898D-FBBD1A230D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7944" y="2664272"/>
            <a:ext cx="4462505" cy="2706625"/>
          </a:xfrm>
          <a:prstGeom prst="rect">
            <a:avLst/>
          </a:prstGeom>
        </p:spPr>
      </p:pic>
      <p:sp>
        <p:nvSpPr>
          <p:cNvPr id="2" name="Başlık 1">
            <a:extLst>
              <a:ext uri="{FF2B5EF4-FFF2-40B4-BE49-F238E27FC236}">
                <a16:creationId xmlns:a16="http://schemas.microsoft.com/office/drawing/2014/main" id="{361375F8-3856-4E64-9A77-65DA8F649B1A}"/>
              </a:ext>
            </a:extLst>
          </p:cNvPr>
          <p:cNvSpPr>
            <a:spLocks noGrp="1"/>
          </p:cNvSpPr>
          <p:nvPr>
            <p:ph type="title"/>
          </p:nvPr>
        </p:nvSpPr>
        <p:spPr/>
        <p:txBody>
          <a:bodyPr>
            <a:noAutofit/>
          </a:bodyPr>
          <a:lstStyle/>
          <a:p>
            <a:r>
              <a:rPr lang="tr-TR" sz="4400" b="1" dirty="0"/>
              <a:t>Sağlık Hizmetleri Alanının Gerektirdiği Özellikler</a:t>
            </a:r>
          </a:p>
        </p:txBody>
      </p:sp>
      <p:sp>
        <p:nvSpPr>
          <p:cNvPr id="3" name="İçerik Yer Tutucusu 2">
            <a:extLst>
              <a:ext uri="{FF2B5EF4-FFF2-40B4-BE49-F238E27FC236}">
                <a16:creationId xmlns:a16="http://schemas.microsoft.com/office/drawing/2014/main" id="{0A3DA256-6F06-4053-8A6D-AEE39380A281}"/>
              </a:ext>
            </a:extLst>
          </p:cNvPr>
          <p:cNvSpPr>
            <a:spLocks noGrp="1"/>
          </p:cNvSpPr>
          <p:nvPr>
            <p:ph sz="half" idx="2"/>
          </p:nvPr>
        </p:nvSpPr>
        <p:spPr>
          <a:xfrm>
            <a:off x="885158" y="2492896"/>
            <a:ext cx="3686842" cy="3593783"/>
          </a:xfrm>
        </p:spPr>
        <p:txBody>
          <a:bodyPr>
            <a:normAutofit fontScale="77500" lnSpcReduction="20000"/>
          </a:bodyPr>
          <a:lstStyle/>
          <a:p>
            <a:r>
              <a:rPr lang="tr-TR" b="1" dirty="0"/>
              <a:t>İnsan vücudunu tanımak</a:t>
            </a:r>
          </a:p>
          <a:p>
            <a:r>
              <a:rPr lang="tr-TR" b="1" dirty="0"/>
              <a:t>İnsanlara yardım etmeyi sevmek</a:t>
            </a:r>
          </a:p>
          <a:p>
            <a:r>
              <a:rPr lang="tr-TR" b="1" dirty="0"/>
              <a:t>İnsan ve toplum sağlığını önemsemek</a:t>
            </a:r>
          </a:p>
          <a:p>
            <a:r>
              <a:rPr lang="tr-TR" b="1" dirty="0"/>
              <a:t>Empati yapabilmek</a:t>
            </a:r>
          </a:p>
          <a:p>
            <a:r>
              <a:rPr lang="tr-TR" b="1" dirty="0"/>
              <a:t>Ekiple uyum içinde çalışabilmek</a:t>
            </a:r>
          </a:p>
          <a:p>
            <a:r>
              <a:rPr lang="tr-TR" b="1" dirty="0"/>
              <a:t>Alan bilgisini güncel tutmak</a:t>
            </a:r>
          </a:p>
          <a:p>
            <a:r>
              <a:rPr lang="tr-TR" b="1" dirty="0"/>
              <a:t>Sağlık ve teknolojik gelişmeleri takip etmek</a:t>
            </a:r>
          </a:p>
          <a:p>
            <a:endParaRPr lang="tr-TR" dirty="0"/>
          </a:p>
          <a:p>
            <a:endParaRPr lang="tr-T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Dikdörtgen"/>
          <p:cNvSpPr/>
          <p:nvPr/>
        </p:nvSpPr>
        <p:spPr>
          <a:xfrm>
            <a:off x="1020440" y="2718212"/>
            <a:ext cx="7128792" cy="3385542"/>
          </a:xfrm>
          <a:prstGeom prst="rect">
            <a:avLst/>
          </a:prstGeom>
          <a:solidFill>
            <a:schemeClr val="accent6">
              <a:lumMod val="40000"/>
              <a:lumOff val="60000"/>
            </a:schemeClr>
          </a:solidFill>
        </p:spPr>
        <p:txBody>
          <a:bodyPr wrap="square">
            <a:spAutoFit/>
          </a:bodyPr>
          <a:lstStyle/>
          <a:p>
            <a:pPr algn="ctr"/>
            <a:r>
              <a:rPr lang="tr-TR" sz="2800" b="1" dirty="0"/>
              <a:t>Okulumuzda Sağlık Hizmetleri alanı bulunmaktadır.</a:t>
            </a:r>
          </a:p>
          <a:p>
            <a:pPr algn="ctr"/>
            <a:r>
              <a:rPr lang="tr-TR" sz="2800" b="1" dirty="0"/>
              <a:t>Sağlık hizmetleri alanının dalları ise;</a:t>
            </a:r>
          </a:p>
          <a:p>
            <a:pPr algn="ctr"/>
            <a:endParaRPr lang="tr-TR" sz="2800" b="1" dirty="0"/>
          </a:p>
          <a:p>
            <a:pPr marL="285750" indent="-285750" algn="ctr">
              <a:buFont typeface="Arial" panose="020B0604020202020204" pitchFamily="34" charset="0"/>
              <a:buChar char="•"/>
            </a:pPr>
            <a:r>
              <a:rPr lang="tr-TR" sz="2800" b="1" dirty="0"/>
              <a:t>Hemşire Yardımcılığı</a:t>
            </a:r>
          </a:p>
          <a:p>
            <a:pPr marL="285750" indent="-285750" algn="ctr">
              <a:buFont typeface="Arial" panose="020B0604020202020204" pitchFamily="34" charset="0"/>
              <a:buChar char="•"/>
            </a:pPr>
            <a:r>
              <a:rPr lang="tr-TR" sz="2800" b="1" dirty="0"/>
              <a:t>Ebe Yardımcılığı</a:t>
            </a:r>
          </a:p>
          <a:p>
            <a:pPr marL="285750" indent="-285750" algn="ctr">
              <a:buFont typeface="Arial" panose="020B0604020202020204" pitchFamily="34" charset="0"/>
              <a:buChar char="•"/>
            </a:pPr>
            <a:r>
              <a:rPr lang="tr-TR" sz="2800" b="1" dirty="0"/>
              <a:t>Sağlık Bakım </a:t>
            </a:r>
            <a:r>
              <a:rPr lang="tr-TR" sz="2800" b="1" dirty="0" err="1"/>
              <a:t>Teknisyenliği’dir</a:t>
            </a:r>
            <a:r>
              <a:rPr lang="tr-TR" sz="2800" b="1" dirty="0"/>
              <a:t>.</a:t>
            </a:r>
          </a:p>
          <a:p>
            <a:pPr algn="ctr"/>
            <a:endParaRPr lang="tr-TR" b="1" dirty="0"/>
          </a:p>
        </p:txBody>
      </p:sp>
      <p:sp>
        <p:nvSpPr>
          <p:cNvPr id="4" name="Başlık 3">
            <a:extLst>
              <a:ext uri="{FF2B5EF4-FFF2-40B4-BE49-F238E27FC236}">
                <a16:creationId xmlns:a16="http://schemas.microsoft.com/office/drawing/2014/main" id="{1FA291C1-3BA6-4F22-86DF-CE7DF9CFB934}"/>
              </a:ext>
            </a:extLst>
          </p:cNvPr>
          <p:cNvSpPr>
            <a:spLocks noGrp="1"/>
          </p:cNvSpPr>
          <p:nvPr>
            <p:ph type="title"/>
          </p:nvPr>
        </p:nvSpPr>
        <p:spPr/>
        <p:txBody>
          <a:bodyPr>
            <a:normAutofit/>
          </a:bodyPr>
          <a:lstStyle/>
          <a:p>
            <a:r>
              <a:rPr lang="tr-TR" sz="4400" b="1" dirty="0"/>
              <a:t>Alan ve Dallarımız</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3198B9C-C720-4DB4-90EA-875A77E9B188}"/>
              </a:ext>
            </a:extLst>
          </p:cNvPr>
          <p:cNvSpPr>
            <a:spLocks noGrp="1"/>
          </p:cNvSpPr>
          <p:nvPr>
            <p:ph type="title"/>
          </p:nvPr>
        </p:nvSpPr>
        <p:spPr/>
        <p:txBody>
          <a:bodyPr>
            <a:normAutofit fontScale="90000"/>
          </a:bodyPr>
          <a:lstStyle/>
          <a:p>
            <a:r>
              <a:rPr lang="tr-TR" b="1" dirty="0"/>
              <a:t>Dallarımız I – </a:t>
            </a:r>
            <a:br>
              <a:rPr lang="tr-TR" b="1" dirty="0"/>
            </a:br>
            <a:r>
              <a:rPr lang="tr-TR" b="1" dirty="0"/>
              <a:t>Hemşire Yardımcılığı</a:t>
            </a:r>
          </a:p>
        </p:txBody>
      </p:sp>
      <p:sp>
        <p:nvSpPr>
          <p:cNvPr id="3" name="İçerik Yer Tutucusu 2">
            <a:extLst>
              <a:ext uri="{FF2B5EF4-FFF2-40B4-BE49-F238E27FC236}">
                <a16:creationId xmlns:a16="http://schemas.microsoft.com/office/drawing/2014/main" id="{80CD6254-ECE4-4EA6-813A-16864DEFC9DD}"/>
              </a:ext>
            </a:extLst>
          </p:cNvPr>
          <p:cNvSpPr>
            <a:spLocks noGrp="1"/>
          </p:cNvSpPr>
          <p:nvPr>
            <p:ph idx="1"/>
          </p:nvPr>
        </p:nvSpPr>
        <p:spPr/>
        <p:txBody>
          <a:bodyPr/>
          <a:lstStyle/>
          <a:p>
            <a:pPr marL="0" indent="0" algn="just">
              <a:buNone/>
            </a:pPr>
            <a:r>
              <a:rPr lang="tr-TR" dirty="0"/>
              <a:t>Hemşirelerin gözetiminde hastanelerde çalışabilecek olan hemşire yardımcıları, hastaların günlük yaşamlarını idame ettirmelerini, beslenme programlarının takibini, kişisel bakım ve temizliğini ve sağlık birimlerine ulaşımlarını denetler ve bu konuda hastalara yardımcı olur.</a:t>
            </a:r>
          </a:p>
        </p:txBody>
      </p:sp>
    </p:spTree>
    <p:extLst>
      <p:ext uri="{BB962C8B-B14F-4D97-AF65-F5344CB8AC3E}">
        <p14:creationId xmlns:p14="http://schemas.microsoft.com/office/powerpoint/2010/main" val="2878000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F942E45-5918-4887-B921-E1EF0212B3E0}"/>
              </a:ext>
            </a:extLst>
          </p:cNvPr>
          <p:cNvSpPr>
            <a:spLocks noGrp="1"/>
          </p:cNvSpPr>
          <p:nvPr>
            <p:ph type="title"/>
          </p:nvPr>
        </p:nvSpPr>
        <p:spPr/>
        <p:txBody>
          <a:bodyPr>
            <a:normAutofit fontScale="90000"/>
          </a:bodyPr>
          <a:lstStyle/>
          <a:p>
            <a:r>
              <a:rPr lang="tr-TR" b="1" dirty="0"/>
              <a:t>Dallarımız II – </a:t>
            </a:r>
            <a:br>
              <a:rPr lang="tr-TR" b="1" dirty="0"/>
            </a:br>
            <a:r>
              <a:rPr lang="tr-TR" b="1" dirty="0"/>
              <a:t>Ebe Yardımcılığı</a:t>
            </a:r>
            <a:endParaRPr lang="tr-TR" dirty="0"/>
          </a:p>
        </p:txBody>
      </p:sp>
      <p:sp>
        <p:nvSpPr>
          <p:cNvPr id="3" name="İçerik Yer Tutucusu 2">
            <a:extLst>
              <a:ext uri="{FF2B5EF4-FFF2-40B4-BE49-F238E27FC236}">
                <a16:creationId xmlns:a16="http://schemas.microsoft.com/office/drawing/2014/main" id="{28380614-2B72-434D-B3F8-3E940EF5170E}"/>
              </a:ext>
            </a:extLst>
          </p:cNvPr>
          <p:cNvSpPr>
            <a:spLocks noGrp="1"/>
          </p:cNvSpPr>
          <p:nvPr>
            <p:ph idx="1"/>
          </p:nvPr>
        </p:nvSpPr>
        <p:spPr/>
        <p:txBody>
          <a:bodyPr/>
          <a:lstStyle/>
          <a:p>
            <a:pPr marL="0" indent="0" algn="just">
              <a:buNone/>
            </a:pPr>
            <a:r>
              <a:rPr lang="tr-TR" dirty="0"/>
              <a:t>Hastanelerde çalışan ebelerin gözetiminde onlara yardımcı olarak çalışmaktadırlar. Ebelerle birlikte doğuma girerek onların verdikleri görevleri yapmakla yükümlü olan ebe yardımcıları aynı zamanda doğum öncesinde ve sonrasında anne adaylarının beslenmelerini takip etmek, günlük aktivitelerine yardımcı olmak, kişisel bakımlarını ve temizliklerini gerçekleştirmek ile de yükümlüdür.</a:t>
            </a:r>
          </a:p>
          <a:p>
            <a:endParaRPr lang="tr-TR" dirty="0"/>
          </a:p>
        </p:txBody>
      </p:sp>
    </p:spTree>
    <p:extLst>
      <p:ext uri="{BB962C8B-B14F-4D97-AF65-F5344CB8AC3E}">
        <p14:creationId xmlns:p14="http://schemas.microsoft.com/office/powerpoint/2010/main" val="1905500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055B50F-279A-474F-B85A-C0E1C4A4DFAF}"/>
              </a:ext>
            </a:extLst>
          </p:cNvPr>
          <p:cNvSpPr>
            <a:spLocks noGrp="1"/>
          </p:cNvSpPr>
          <p:nvPr>
            <p:ph type="title"/>
          </p:nvPr>
        </p:nvSpPr>
        <p:spPr/>
        <p:txBody>
          <a:bodyPr>
            <a:normAutofit fontScale="90000"/>
          </a:bodyPr>
          <a:lstStyle/>
          <a:p>
            <a:r>
              <a:rPr lang="tr-TR" b="1" dirty="0"/>
              <a:t>Dallarımız III – </a:t>
            </a:r>
            <a:br>
              <a:rPr lang="tr-TR" b="1" dirty="0"/>
            </a:br>
            <a:r>
              <a:rPr lang="tr-TR" b="1" dirty="0"/>
              <a:t>Sağlık Bakım Teknisyenliği</a:t>
            </a:r>
            <a:endParaRPr lang="tr-TR" dirty="0"/>
          </a:p>
        </p:txBody>
      </p:sp>
      <p:sp>
        <p:nvSpPr>
          <p:cNvPr id="3" name="İçerik Yer Tutucusu 2">
            <a:extLst>
              <a:ext uri="{FF2B5EF4-FFF2-40B4-BE49-F238E27FC236}">
                <a16:creationId xmlns:a16="http://schemas.microsoft.com/office/drawing/2014/main" id="{2741A5A8-874F-4EBC-9848-86FDD1F8A5B7}"/>
              </a:ext>
            </a:extLst>
          </p:cNvPr>
          <p:cNvSpPr>
            <a:spLocks noGrp="1"/>
          </p:cNvSpPr>
          <p:nvPr>
            <p:ph idx="1"/>
          </p:nvPr>
        </p:nvSpPr>
        <p:spPr/>
        <p:txBody>
          <a:bodyPr/>
          <a:lstStyle/>
          <a:p>
            <a:pPr marL="0" indent="0" algn="just">
              <a:buNone/>
            </a:pPr>
            <a:r>
              <a:rPr lang="tr-TR" dirty="0"/>
              <a:t>Sağlık kuruluşlarındaki teknikerlere yardımcı olmak üzere eğitim görürler. Türlü teknik işleri de beraberinde çalışan tekniker ile birlikte yapacak olan sağlık bakım teknisyeni aynı zamanda hastalarla birebir ilgilenerek onların günlük yaşam aktivitelerini, beslenmelerini ve ulaşımlarını da takip etmekte ve onlara yardımcı olmaktadır.</a:t>
            </a:r>
          </a:p>
        </p:txBody>
      </p:sp>
    </p:spTree>
    <p:extLst>
      <p:ext uri="{BB962C8B-B14F-4D97-AF65-F5344CB8AC3E}">
        <p14:creationId xmlns:p14="http://schemas.microsoft.com/office/powerpoint/2010/main" val="330191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E5C1944-BDCA-4C24-B746-843C70D3829A}"/>
              </a:ext>
            </a:extLst>
          </p:cNvPr>
          <p:cNvSpPr>
            <a:spLocks noGrp="1"/>
          </p:cNvSpPr>
          <p:nvPr>
            <p:ph type="title"/>
          </p:nvPr>
        </p:nvSpPr>
        <p:spPr>
          <a:xfrm>
            <a:off x="1172633" y="740847"/>
            <a:ext cx="6798734" cy="1303867"/>
          </a:xfrm>
        </p:spPr>
        <p:txBody>
          <a:bodyPr>
            <a:normAutofit fontScale="90000"/>
          </a:bodyPr>
          <a:lstStyle/>
          <a:p>
            <a:r>
              <a:rPr lang="tr-TR" b="1" dirty="0"/>
              <a:t>Dersler</a:t>
            </a:r>
            <a:br>
              <a:rPr lang="tr-TR" b="1" dirty="0"/>
            </a:br>
            <a:r>
              <a:rPr lang="tr-TR" sz="3600" dirty="0"/>
              <a:t>Okulumuzda ortak dersler ve alan/dal dersleri verilmektedir.</a:t>
            </a:r>
            <a:endParaRPr lang="tr-TR" dirty="0"/>
          </a:p>
        </p:txBody>
      </p:sp>
      <p:sp>
        <p:nvSpPr>
          <p:cNvPr id="5" name="Metin Yer Tutucusu 4">
            <a:extLst>
              <a:ext uri="{FF2B5EF4-FFF2-40B4-BE49-F238E27FC236}">
                <a16:creationId xmlns:a16="http://schemas.microsoft.com/office/drawing/2014/main" id="{A97D1960-C5FA-4E7F-B126-E77B6DABD300}"/>
              </a:ext>
            </a:extLst>
          </p:cNvPr>
          <p:cNvSpPr>
            <a:spLocks noGrp="1"/>
          </p:cNvSpPr>
          <p:nvPr>
            <p:ph type="body" idx="1"/>
          </p:nvPr>
        </p:nvSpPr>
        <p:spPr>
          <a:xfrm>
            <a:off x="3563888" y="2261349"/>
            <a:ext cx="3337560" cy="576262"/>
          </a:xfrm>
        </p:spPr>
        <p:txBody>
          <a:bodyPr/>
          <a:lstStyle/>
          <a:p>
            <a:r>
              <a:rPr lang="tr-TR" b="1" dirty="0"/>
              <a:t>Ortak Dersler</a:t>
            </a:r>
          </a:p>
        </p:txBody>
      </p:sp>
      <p:sp>
        <p:nvSpPr>
          <p:cNvPr id="6" name="İçerik Yer Tutucusu 5">
            <a:extLst>
              <a:ext uri="{FF2B5EF4-FFF2-40B4-BE49-F238E27FC236}">
                <a16:creationId xmlns:a16="http://schemas.microsoft.com/office/drawing/2014/main" id="{5C412E90-92B6-4C8A-8944-63DA98ED0ABC}"/>
              </a:ext>
            </a:extLst>
          </p:cNvPr>
          <p:cNvSpPr>
            <a:spLocks noGrp="1"/>
          </p:cNvSpPr>
          <p:nvPr>
            <p:ph sz="half" idx="2"/>
          </p:nvPr>
        </p:nvSpPr>
        <p:spPr>
          <a:xfrm>
            <a:off x="1803119" y="2866171"/>
            <a:ext cx="6131436" cy="3222887"/>
          </a:xfrm>
        </p:spPr>
        <p:txBody>
          <a:bodyPr numCol="2">
            <a:normAutofit fontScale="85000" lnSpcReduction="20000"/>
          </a:bodyPr>
          <a:lstStyle/>
          <a:p>
            <a:r>
              <a:rPr lang="tr-TR" dirty="0"/>
              <a:t>Türk Dili ve Edebiyatı</a:t>
            </a:r>
          </a:p>
          <a:p>
            <a:r>
              <a:rPr lang="tr-TR" dirty="0"/>
              <a:t>Din Kültürü ve Ahlak Bilgisi</a:t>
            </a:r>
          </a:p>
          <a:p>
            <a:r>
              <a:rPr lang="tr-TR" dirty="0"/>
              <a:t>Tarih</a:t>
            </a:r>
          </a:p>
          <a:p>
            <a:r>
              <a:rPr lang="tr-TR" dirty="0"/>
              <a:t>T.C. İnkılap Tarihi ve Atatürkçülük</a:t>
            </a:r>
          </a:p>
          <a:p>
            <a:r>
              <a:rPr lang="tr-TR" dirty="0"/>
              <a:t>Coğrafya</a:t>
            </a:r>
          </a:p>
          <a:p>
            <a:r>
              <a:rPr lang="tr-TR" dirty="0"/>
              <a:t>Matematik</a:t>
            </a:r>
          </a:p>
          <a:p>
            <a:r>
              <a:rPr lang="tr-TR" dirty="0"/>
              <a:t>Fizik</a:t>
            </a:r>
          </a:p>
          <a:p>
            <a:r>
              <a:rPr lang="tr-TR" dirty="0"/>
              <a:t>Kimya</a:t>
            </a:r>
          </a:p>
          <a:p>
            <a:r>
              <a:rPr lang="tr-TR" dirty="0"/>
              <a:t>Biyoloji</a:t>
            </a:r>
          </a:p>
          <a:p>
            <a:r>
              <a:rPr lang="tr-TR" dirty="0"/>
              <a:t>Felsefe </a:t>
            </a:r>
          </a:p>
          <a:p>
            <a:r>
              <a:rPr lang="tr-TR" dirty="0"/>
              <a:t>Yabancı Dil</a:t>
            </a:r>
          </a:p>
          <a:p>
            <a:r>
              <a:rPr lang="tr-TR" dirty="0"/>
              <a:t>Beden Eğitimi ve Spor/ Görsel Sanatlar/Müzik</a:t>
            </a:r>
          </a:p>
          <a:p>
            <a:r>
              <a:rPr lang="tr-TR" dirty="0"/>
              <a:t>Sağlık Bilgisi ve Trafik Kültürü</a:t>
            </a:r>
          </a:p>
          <a:p>
            <a:endParaRPr lang="tr-TR" dirty="0"/>
          </a:p>
        </p:txBody>
      </p:sp>
    </p:spTree>
    <p:extLst>
      <p:ext uri="{BB962C8B-B14F-4D97-AF65-F5344CB8AC3E}">
        <p14:creationId xmlns:p14="http://schemas.microsoft.com/office/powerpoint/2010/main" val="536339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E5C1944-BDCA-4C24-B746-843C70D3829A}"/>
              </a:ext>
            </a:extLst>
          </p:cNvPr>
          <p:cNvSpPr>
            <a:spLocks noGrp="1"/>
          </p:cNvSpPr>
          <p:nvPr>
            <p:ph type="title"/>
          </p:nvPr>
        </p:nvSpPr>
        <p:spPr>
          <a:xfrm>
            <a:off x="1172633" y="740847"/>
            <a:ext cx="6798734" cy="1303867"/>
          </a:xfrm>
        </p:spPr>
        <p:txBody>
          <a:bodyPr>
            <a:normAutofit fontScale="90000"/>
          </a:bodyPr>
          <a:lstStyle/>
          <a:p>
            <a:r>
              <a:rPr lang="tr-TR" b="1" dirty="0"/>
              <a:t>Dersler</a:t>
            </a:r>
            <a:br>
              <a:rPr lang="tr-TR" b="1" dirty="0"/>
            </a:br>
            <a:r>
              <a:rPr lang="tr-TR" sz="3600" dirty="0"/>
              <a:t>Okulumuzda ortak dersler ve alan/dal dersleri verilmektedir.</a:t>
            </a:r>
            <a:endParaRPr lang="tr-TR" dirty="0"/>
          </a:p>
        </p:txBody>
      </p:sp>
      <p:sp>
        <p:nvSpPr>
          <p:cNvPr id="5" name="Metin Yer Tutucusu 4">
            <a:extLst>
              <a:ext uri="{FF2B5EF4-FFF2-40B4-BE49-F238E27FC236}">
                <a16:creationId xmlns:a16="http://schemas.microsoft.com/office/drawing/2014/main" id="{A97D1960-C5FA-4E7F-B126-E77B6DABD300}"/>
              </a:ext>
            </a:extLst>
          </p:cNvPr>
          <p:cNvSpPr>
            <a:spLocks noGrp="1"/>
          </p:cNvSpPr>
          <p:nvPr>
            <p:ph type="body" idx="1"/>
          </p:nvPr>
        </p:nvSpPr>
        <p:spPr>
          <a:xfrm>
            <a:off x="3131840" y="2289909"/>
            <a:ext cx="3337560" cy="576262"/>
          </a:xfrm>
        </p:spPr>
        <p:txBody>
          <a:bodyPr/>
          <a:lstStyle/>
          <a:p>
            <a:r>
              <a:rPr lang="tr-TR" b="1" dirty="0"/>
              <a:t>Alan Ortak Dersleri</a:t>
            </a:r>
          </a:p>
        </p:txBody>
      </p:sp>
      <p:sp>
        <p:nvSpPr>
          <p:cNvPr id="6" name="İçerik Yer Tutucusu 5">
            <a:extLst>
              <a:ext uri="{FF2B5EF4-FFF2-40B4-BE49-F238E27FC236}">
                <a16:creationId xmlns:a16="http://schemas.microsoft.com/office/drawing/2014/main" id="{5C412E90-92B6-4C8A-8944-63DA98ED0ABC}"/>
              </a:ext>
            </a:extLst>
          </p:cNvPr>
          <p:cNvSpPr>
            <a:spLocks noGrp="1"/>
          </p:cNvSpPr>
          <p:nvPr>
            <p:ph sz="half" idx="2"/>
          </p:nvPr>
        </p:nvSpPr>
        <p:spPr>
          <a:xfrm>
            <a:off x="1803119" y="2866171"/>
            <a:ext cx="6131436" cy="3222887"/>
          </a:xfrm>
        </p:spPr>
        <p:txBody>
          <a:bodyPr numCol="2">
            <a:normAutofit/>
          </a:bodyPr>
          <a:lstStyle/>
          <a:p>
            <a:r>
              <a:rPr lang="tr-TR" dirty="0"/>
              <a:t>Mesleki Gelişim Atölyesi</a:t>
            </a:r>
          </a:p>
          <a:p>
            <a:r>
              <a:rPr lang="tr-TR" dirty="0"/>
              <a:t>Temel Mesleki Uygulamalar</a:t>
            </a:r>
          </a:p>
          <a:p>
            <a:r>
              <a:rPr lang="tr-TR" dirty="0"/>
              <a:t>Anatomi ve Fizyoloji</a:t>
            </a:r>
          </a:p>
          <a:p>
            <a:r>
              <a:rPr lang="tr-TR" dirty="0"/>
              <a:t>Genel Beslenme</a:t>
            </a:r>
          </a:p>
          <a:p>
            <a:r>
              <a:rPr lang="tr-TR" dirty="0"/>
              <a:t>Sağlık Hizmetlerinde İletişim</a:t>
            </a:r>
          </a:p>
          <a:p>
            <a:r>
              <a:rPr lang="tr-TR" dirty="0"/>
              <a:t>Enfeksiyon Hastalıkları</a:t>
            </a:r>
          </a:p>
          <a:p>
            <a:pPr marL="0" indent="0">
              <a:buNone/>
            </a:pPr>
            <a:endParaRPr lang="tr-TR" dirty="0"/>
          </a:p>
        </p:txBody>
      </p:sp>
    </p:spTree>
    <p:extLst>
      <p:ext uri="{BB962C8B-B14F-4D97-AF65-F5344CB8AC3E}">
        <p14:creationId xmlns:p14="http://schemas.microsoft.com/office/powerpoint/2010/main" val="851364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E5C1944-BDCA-4C24-B746-843C70D3829A}"/>
              </a:ext>
            </a:extLst>
          </p:cNvPr>
          <p:cNvSpPr>
            <a:spLocks noGrp="1"/>
          </p:cNvSpPr>
          <p:nvPr>
            <p:ph type="title"/>
          </p:nvPr>
        </p:nvSpPr>
        <p:spPr>
          <a:xfrm>
            <a:off x="1172633" y="740847"/>
            <a:ext cx="6798734" cy="1303867"/>
          </a:xfrm>
        </p:spPr>
        <p:txBody>
          <a:bodyPr>
            <a:normAutofit fontScale="90000"/>
          </a:bodyPr>
          <a:lstStyle/>
          <a:p>
            <a:r>
              <a:rPr lang="tr-TR" b="1" dirty="0"/>
              <a:t>Dersler</a:t>
            </a:r>
            <a:br>
              <a:rPr lang="tr-TR" b="1" dirty="0"/>
            </a:br>
            <a:r>
              <a:rPr lang="tr-TR" sz="3600" dirty="0"/>
              <a:t>Okulumuzda ortak dersler ve alan/dal dersleri verilmektedir.</a:t>
            </a:r>
            <a:endParaRPr lang="tr-TR" dirty="0"/>
          </a:p>
        </p:txBody>
      </p:sp>
      <p:sp>
        <p:nvSpPr>
          <p:cNvPr id="5" name="Metin Yer Tutucusu 4">
            <a:extLst>
              <a:ext uri="{FF2B5EF4-FFF2-40B4-BE49-F238E27FC236}">
                <a16:creationId xmlns:a16="http://schemas.microsoft.com/office/drawing/2014/main" id="{A97D1960-C5FA-4E7F-B126-E77B6DABD300}"/>
              </a:ext>
            </a:extLst>
          </p:cNvPr>
          <p:cNvSpPr>
            <a:spLocks noGrp="1"/>
          </p:cNvSpPr>
          <p:nvPr>
            <p:ph type="body" idx="1"/>
          </p:nvPr>
        </p:nvSpPr>
        <p:spPr>
          <a:xfrm>
            <a:off x="611560" y="2289909"/>
            <a:ext cx="8208912" cy="576262"/>
          </a:xfrm>
        </p:spPr>
        <p:txBody>
          <a:bodyPr/>
          <a:lstStyle/>
          <a:p>
            <a:r>
              <a:rPr lang="tr-TR" b="1" u="sng" dirty="0"/>
              <a:t>Alan/Dal Dersleri (Seçilen dala göre farklılık göstermektedir.)</a:t>
            </a:r>
          </a:p>
        </p:txBody>
      </p:sp>
      <p:sp>
        <p:nvSpPr>
          <p:cNvPr id="6" name="İçerik Yer Tutucusu 5">
            <a:extLst>
              <a:ext uri="{FF2B5EF4-FFF2-40B4-BE49-F238E27FC236}">
                <a16:creationId xmlns:a16="http://schemas.microsoft.com/office/drawing/2014/main" id="{5C412E90-92B6-4C8A-8944-63DA98ED0ABC}"/>
              </a:ext>
            </a:extLst>
          </p:cNvPr>
          <p:cNvSpPr>
            <a:spLocks noGrp="1"/>
          </p:cNvSpPr>
          <p:nvPr>
            <p:ph sz="half" idx="2"/>
          </p:nvPr>
        </p:nvSpPr>
        <p:spPr>
          <a:xfrm>
            <a:off x="1803119" y="2866171"/>
            <a:ext cx="6131436" cy="3222887"/>
          </a:xfrm>
        </p:spPr>
        <p:txBody>
          <a:bodyPr numCol="2">
            <a:normAutofit lnSpcReduction="10000"/>
          </a:bodyPr>
          <a:lstStyle/>
          <a:p>
            <a:r>
              <a:rPr lang="tr-TR" dirty="0"/>
              <a:t>İşletmelerde Mesleki Eğitim</a:t>
            </a:r>
          </a:p>
          <a:p>
            <a:r>
              <a:rPr lang="tr-TR" dirty="0"/>
              <a:t>Sistem Hastalıkları</a:t>
            </a:r>
          </a:p>
          <a:p>
            <a:r>
              <a:rPr lang="tr-TR" dirty="0"/>
              <a:t>Sağlık Psikolojisi </a:t>
            </a:r>
          </a:p>
          <a:p>
            <a:r>
              <a:rPr lang="tr-TR" dirty="0"/>
              <a:t>Temel İlaç Bilgisi</a:t>
            </a:r>
          </a:p>
          <a:p>
            <a:endParaRPr lang="tr-TR" dirty="0"/>
          </a:p>
          <a:p>
            <a:endParaRPr lang="tr-TR" dirty="0"/>
          </a:p>
          <a:p>
            <a:r>
              <a:rPr lang="tr-TR" dirty="0"/>
              <a:t>Sağlık Bakım Teknisyenliği Mesleki Uygulamalar </a:t>
            </a:r>
          </a:p>
          <a:p>
            <a:r>
              <a:rPr lang="tr-TR" dirty="0"/>
              <a:t>Hemşire Yardımcılığı Mesleki Uygulamalar </a:t>
            </a:r>
          </a:p>
          <a:p>
            <a:r>
              <a:rPr lang="tr-TR" dirty="0"/>
              <a:t>Ebe Yardımcılığı Mesleki Uygulamalar </a:t>
            </a:r>
          </a:p>
          <a:p>
            <a:pPr marL="0" indent="0">
              <a:buNone/>
            </a:pPr>
            <a:endParaRPr lang="tr-TR" dirty="0"/>
          </a:p>
        </p:txBody>
      </p:sp>
    </p:spTree>
    <p:extLst>
      <p:ext uri="{BB962C8B-B14F-4D97-AF65-F5344CB8AC3E}">
        <p14:creationId xmlns:p14="http://schemas.microsoft.com/office/powerpoint/2010/main" val="528233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2" descr="Etiket: meslekler 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6628" name="AutoShape 4" descr="Etiket: meslekler 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6630" name="AutoShape 6" descr="Etiket: meslekler 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6632" name="AutoShape 8" descr="https://egitimgrafik.com/wp-content/uploads/2019/02/mimar.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4" name="Başlık 3">
            <a:extLst>
              <a:ext uri="{FF2B5EF4-FFF2-40B4-BE49-F238E27FC236}">
                <a16:creationId xmlns:a16="http://schemas.microsoft.com/office/drawing/2014/main" id="{330AD55C-C97F-4D03-AC42-4A3BF7E00D4B}"/>
              </a:ext>
            </a:extLst>
          </p:cNvPr>
          <p:cNvSpPr>
            <a:spLocks noGrp="1"/>
          </p:cNvSpPr>
          <p:nvPr>
            <p:ph type="title"/>
          </p:nvPr>
        </p:nvSpPr>
        <p:spPr/>
        <p:txBody>
          <a:bodyPr>
            <a:normAutofit/>
          </a:bodyPr>
          <a:lstStyle/>
          <a:p>
            <a:r>
              <a:rPr lang="tr-TR" sz="4400" b="1" dirty="0"/>
              <a:t>Mezuniyet</a:t>
            </a:r>
          </a:p>
        </p:txBody>
      </p:sp>
      <p:sp>
        <p:nvSpPr>
          <p:cNvPr id="12" name="İçerik Yer Tutucusu 11">
            <a:extLst>
              <a:ext uri="{FF2B5EF4-FFF2-40B4-BE49-F238E27FC236}">
                <a16:creationId xmlns:a16="http://schemas.microsoft.com/office/drawing/2014/main" id="{184A7099-B0F2-480E-8DFF-EE2493095D6A}"/>
              </a:ext>
            </a:extLst>
          </p:cNvPr>
          <p:cNvSpPr>
            <a:spLocks noGrp="1"/>
          </p:cNvSpPr>
          <p:nvPr>
            <p:ph idx="1"/>
          </p:nvPr>
        </p:nvSpPr>
        <p:spPr>
          <a:xfrm>
            <a:off x="719572" y="2487181"/>
            <a:ext cx="7704855" cy="3444997"/>
          </a:xfrm>
        </p:spPr>
        <p:txBody>
          <a:bodyPr>
            <a:normAutofit/>
          </a:bodyPr>
          <a:lstStyle/>
          <a:p>
            <a:pPr marL="0" indent="0">
              <a:buNone/>
            </a:pPr>
            <a:r>
              <a:rPr lang="tr-TR" sz="2200" dirty="0"/>
              <a:t>Aldığı dersleri ve 12. sınıfta </a:t>
            </a:r>
            <a:r>
              <a:rPr lang="tr-TR" sz="2200" b="1" dirty="0"/>
              <a:t>«İşletmelerde Beceri Eğitimi» </a:t>
            </a:r>
            <a:r>
              <a:rPr lang="tr-TR" sz="2200" dirty="0"/>
              <a:t>kapsamında yaptığı staj uygulaması ile </a:t>
            </a:r>
            <a:r>
              <a:rPr lang="tr-TR" sz="2200" b="1" dirty="0"/>
              <a:t>«beceri eğitimi» </a:t>
            </a:r>
            <a:r>
              <a:rPr lang="tr-TR" sz="2200" dirty="0"/>
              <a:t>sınavını başarıyla tamamlayan öğrenciler alandan mezun edilir. </a:t>
            </a:r>
          </a:p>
          <a:p>
            <a:pPr marL="0" indent="0">
              <a:buNone/>
            </a:pPr>
            <a:r>
              <a:rPr lang="tr-TR" sz="2200" dirty="0"/>
              <a:t>Mezun öğrenciler </a:t>
            </a:r>
            <a:r>
              <a:rPr lang="tr-TR" sz="2200" b="1" dirty="0"/>
              <a:t>« sağlık teknisyeni » </a:t>
            </a:r>
            <a:r>
              <a:rPr lang="tr-TR" sz="2200" dirty="0"/>
              <a:t>unvanı alır. </a:t>
            </a:r>
          </a:p>
          <a:p>
            <a:pPr marL="0" indent="0">
              <a:buNone/>
            </a:pPr>
            <a:r>
              <a:rPr lang="tr-TR" sz="2200" dirty="0"/>
              <a:t>Mezun olan öğrenciye, alan ve dalını gösteren diploma verilmekte ve diploma Sağlık Bakanlığı tarafından tescil edilmektedir. Öğrencilere aynı zamanda </a:t>
            </a:r>
            <a:r>
              <a:rPr lang="tr-TR" sz="2200" dirty="0" err="1"/>
              <a:t>europass</a:t>
            </a:r>
            <a:r>
              <a:rPr lang="tr-TR" sz="2200" dirty="0"/>
              <a:t> sertifika eki de verilmektedir.</a:t>
            </a:r>
          </a:p>
        </p:txBody>
      </p:sp>
      <p:pic>
        <p:nvPicPr>
          <p:cNvPr id="8" name="Resim 7">
            <a:extLst>
              <a:ext uri="{FF2B5EF4-FFF2-40B4-BE49-F238E27FC236}">
                <a16:creationId xmlns:a16="http://schemas.microsoft.com/office/drawing/2014/main" id="{CF9623DF-89F6-4A86-8A11-908FF6DC87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33" y="5425250"/>
            <a:ext cx="3695557" cy="1432750"/>
          </a:xfrm>
          <a:prstGeom prst="rect">
            <a:avLst/>
          </a:prstGeom>
        </p:spPr>
      </p:pic>
      <p:pic>
        <p:nvPicPr>
          <p:cNvPr id="14" name="Resim 13">
            <a:extLst>
              <a:ext uri="{FF2B5EF4-FFF2-40B4-BE49-F238E27FC236}">
                <a16:creationId xmlns:a16="http://schemas.microsoft.com/office/drawing/2014/main" id="{35FBFDA1-3C98-487F-881D-0807232505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3099" y="5418176"/>
            <a:ext cx="3695557" cy="1432750"/>
          </a:xfrm>
          <a:prstGeom prst="rect">
            <a:avLst/>
          </a:prstGeom>
        </p:spPr>
      </p:pic>
      <p:pic>
        <p:nvPicPr>
          <p:cNvPr id="15" name="Resim 14">
            <a:extLst>
              <a:ext uri="{FF2B5EF4-FFF2-40B4-BE49-F238E27FC236}">
                <a16:creationId xmlns:a16="http://schemas.microsoft.com/office/drawing/2014/main" id="{745585F3-9889-436E-91E5-A7F571D4A1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3711" t="-32182" r="106654" b="32182"/>
          <a:stretch/>
        </p:blipFill>
        <p:spPr>
          <a:xfrm>
            <a:off x="4932040" y="4957088"/>
            <a:ext cx="2108584" cy="1432750"/>
          </a:xfrm>
          <a:prstGeom prst="rect">
            <a:avLst/>
          </a:prstGeom>
        </p:spPr>
      </p:pic>
      <p:pic>
        <p:nvPicPr>
          <p:cNvPr id="16" name="Resim 15">
            <a:extLst>
              <a:ext uri="{FF2B5EF4-FFF2-40B4-BE49-F238E27FC236}">
                <a16:creationId xmlns:a16="http://schemas.microsoft.com/office/drawing/2014/main" id="{4E54FD56-70F5-491A-8ED8-660D7E015CE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9616"/>
          <a:stretch/>
        </p:blipFill>
        <p:spPr>
          <a:xfrm>
            <a:off x="7282037" y="5411102"/>
            <a:ext cx="1861963" cy="143275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a:extLst>
              <a:ext uri="{FF2B5EF4-FFF2-40B4-BE49-F238E27FC236}">
                <a16:creationId xmlns:a16="http://schemas.microsoft.com/office/drawing/2014/main" id="{47605C6D-FFCB-42F8-A3FE-1A5A24830A66}"/>
              </a:ext>
            </a:extLst>
          </p:cNvPr>
          <p:cNvSpPr>
            <a:spLocks noGrp="1"/>
          </p:cNvSpPr>
          <p:nvPr>
            <p:ph type="title"/>
          </p:nvPr>
        </p:nvSpPr>
        <p:spPr/>
        <p:txBody>
          <a:bodyPr>
            <a:normAutofit/>
          </a:bodyPr>
          <a:lstStyle/>
          <a:p>
            <a:r>
              <a:rPr lang="tr-TR" sz="4400" b="1" dirty="0"/>
              <a:t>Sayılarla Okulumuz</a:t>
            </a:r>
          </a:p>
        </p:txBody>
      </p:sp>
      <p:pic>
        <p:nvPicPr>
          <p:cNvPr id="30" name="Resim 29">
            <a:extLst>
              <a:ext uri="{FF2B5EF4-FFF2-40B4-BE49-F238E27FC236}">
                <a16:creationId xmlns:a16="http://schemas.microsoft.com/office/drawing/2014/main" id="{2B6F16D8-994D-43D4-81AE-ADAD0B745F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9912" y="2809258"/>
            <a:ext cx="1339822" cy="1339822"/>
          </a:xfrm>
          <a:prstGeom prst="rect">
            <a:avLst/>
          </a:prstGeom>
        </p:spPr>
      </p:pic>
      <p:pic>
        <p:nvPicPr>
          <p:cNvPr id="32" name="Resim 31">
            <a:extLst>
              <a:ext uri="{FF2B5EF4-FFF2-40B4-BE49-F238E27FC236}">
                <a16:creationId xmlns:a16="http://schemas.microsoft.com/office/drawing/2014/main" id="{1502CE4F-4043-430B-A290-E4F3DF573B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71600" y="2762740"/>
            <a:ext cx="1127256" cy="1127256"/>
          </a:xfrm>
          <a:prstGeom prst="rect">
            <a:avLst/>
          </a:prstGeom>
        </p:spPr>
      </p:pic>
      <p:pic>
        <p:nvPicPr>
          <p:cNvPr id="34" name="Resim 33">
            <a:extLst>
              <a:ext uri="{FF2B5EF4-FFF2-40B4-BE49-F238E27FC236}">
                <a16:creationId xmlns:a16="http://schemas.microsoft.com/office/drawing/2014/main" id="{2EE1D4A9-107F-47D1-B5E3-C390910483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63688" y="3140968"/>
            <a:ext cx="1008112" cy="1008112"/>
          </a:xfrm>
          <a:prstGeom prst="rect">
            <a:avLst/>
          </a:prstGeom>
        </p:spPr>
      </p:pic>
      <p:pic>
        <p:nvPicPr>
          <p:cNvPr id="38" name="Resim 37">
            <a:extLst>
              <a:ext uri="{FF2B5EF4-FFF2-40B4-BE49-F238E27FC236}">
                <a16:creationId xmlns:a16="http://schemas.microsoft.com/office/drawing/2014/main" id="{500E06E1-3B84-4333-A51D-C1944B3815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0314" y="2526669"/>
            <a:ext cx="1905000" cy="1905000"/>
          </a:xfrm>
          <a:prstGeom prst="rect">
            <a:avLst/>
          </a:prstGeom>
        </p:spPr>
      </p:pic>
      <p:sp>
        <p:nvSpPr>
          <p:cNvPr id="40" name="Metin kutusu 39">
            <a:extLst>
              <a:ext uri="{FF2B5EF4-FFF2-40B4-BE49-F238E27FC236}">
                <a16:creationId xmlns:a16="http://schemas.microsoft.com/office/drawing/2014/main" id="{75B1F3C7-1746-431A-A134-4FDD45A4B252}"/>
              </a:ext>
            </a:extLst>
          </p:cNvPr>
          <p:cNvSpPr txBox="1"/>
          <p:nvPr/>
        </p:nvSpPr>
        <p:spPr>
          <a:xfrm>
            <a:off x="971600" y="4431669"/>
            <a:ext cx="7113714" cy="707886"/>
          </a:xfrm>
          <a:prstGeom prst="rect">
            <a:avLst/>
          </a:prstGeom>
          <a:noFill/>
        </p:spPr>
        <p:txBody>
          <a:bodyPr wrap="square" rtlCol="0">
            <a:spAutoFit/>
          </a:bodyPr>
          <a:lstStyle/>
          <a:p>
            <a:r>
              <a:rPr lang="tr-TR" sz="2000" b="1" dirty="0"/>
              <a:t>          285                                     23                                      11 </a:t>
            </a:r>
          </a:p>
          <a:p>
            <a:r>
              <a:rPr lang="tr-TR" sz="2000" b="1" dirty="0"/>
              <a:t>      Öğrenci                          Öğretmen                            Derslik</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D8535EA1-6811-5397-F4BC-89600C3D7D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074" y="871180"/>
            <a:ext cx="7001852" cy="5115639"/>
          </a:xfrm>
          <a:prstGeom prst="rect">
            <a:avLst/>
          </a:prstGeom>
        </p:spPr>
      </p:pic>
    </p:spTree>
    <p:extLst>
      <p:ext uri="{BB962C8B-B14F-4D97-AF65-F5344CB8AC3E}">
        <p14:creationId xmlns:p14="http://schemas.microsoft.com/office/powerpoint/2010/main" val="3614311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20CE3B2-9A73-46D6-A1A7-2ABF0B9BCAB5}"/>
              </a:ext>
            </a:extLst>
          </p:cNvPr>
          <p:cNvSpPr>
            <a:spLocks noGrp="1"/>
          </p:cNvSpPr>
          <p:nvPr>
            <p:ph type="title"/>
          </p:nvPr>
        </p:nvSpPr>
        <p:spPr/>
        <p:txBody>
          <a:bodyPr>
            <a:normAutofit/>
          </a:bodyPr>
          <a:lstStyle/>
          <a:p>
            <a:r>
              <a:rPr lang="tr-TR" sz="4400" b="1" dirty="0"/>
              <a:t>Mezun olan öğrenciler;</a:t>
            </a:r>
          </a:p>
        </p:txBody>
      </p:sp>
      <p:sp>
        <p:nvSpPr>
          <p:cNvPr id="3" name="İçerik Yer Tutucusu 2">
            <a:extLst>
              <a:ext uri="{FF2B5EF4-FFF2-40B4-BE49-F238E27FC236}">
                <a16:creationId xmlns:a16="http://schemas.microsoft.com/office/drawing/2014/main" id="{58364AAE-0442-48A5-B469-CF9D78D406EC}"/>
              </a:ext>
            </a:extLst>
          </p:cNvPr>
          <p:cNvSpPr>
            <a:spLocks noGrp="1"/>
          </p:cNvSpPr>
          <p:nvPr>
            <p:ph idx="1"/>
          </p:nvPr>
        </p:nvSpPr>
        <p:spPr>
          <a:xfrm>
            <a:off x="755576" y="2490135"/>
            <a:ext cx="7848871" cy="3819185"/>
          </a:xfrm>
        </p:spPr>
        <p:txBody>
          <a:bodyPr numCol="2">
            <a:normAutofit fontScale="92500" lnSpcReduction="20000"/>
          </a:bodyPr>
          <a:lstStyle/>
          <a:p>
            <a:pPr marL="457200" indent="-457200" algn="ctr">
              <a:buFont typeface="+mj-lt"/>
              <a:buAutoNum type="arabicPeriod"/>
            </a:pPr>
            <a:r>
              <a:rPr lang="tr-TR" sz="3200" dirty="0"/>
              <a:t>Devlet hastaneleri,</a:t>
            </a:r>
          </a:p>
          <a:p>
            <a:pPr marL="457200" indent="-457200" algn="ctr">
              <a:buFont typeface="+mj-lt"/>
              <a:buAutoNum type="arabicPeriod"/>
            </a:pPr>
            <a:r>
              <a:rPr lang="tr-TR" sz="3200" dirty="0"/>
              <a:t>Özel hastaneler,</a:t>
            </a:r>
          </a:p>
          <a:p>
            <a:pPr marL="457200" indent="-457200" algn="ctr">
              <a:buFont typeface="+mj-lt"/>
              <a:buAutoNum type="arabicPeriod"/>
            </a:pPr>
            <a:r>
              <a:rPr lang="tr-TR" sz="3200" dirty="0"/>
              <a:t>Sağlık ocakları,</a:t>
            </a:r>
          </a:p>
          <a:p>
            <a:pPr marL="457200" indent="-457200" algn="ctr">
              <a:buFont typeface="+mj-lt"/>
              <a:buAutoNum type="arabicPeriod"/>
            </a:pPr>
            <a:r>
              <a:rPr lang="tr-TR" sz="3200" dirty="0"/>
              <a:t>Dispanserler,</a:t>
            </a:r>
          </a:p>
          <a:p>
            <a:pPr marL="457200" indent="-457200" algn="ctr">
              <a:buFont typeface="+mj-lt"/>
              <a:buAutoNum type="arabicPeriod"/>
            </a:pPr>
            <a:r>
              <a:rPr lang="tr-TR" sz="3200" dirty="0"/>
              <a:t>Özel bakım evleri,</a:t>
            </a:r>
          </a:p>
          <a:p>
            <a:pPr marL="457200" indent="-457200" algn="ctr">
              <a:buFont typeface="+mj-lt"/>
              <a:buAutoNum type="arabicPeriod"/>
            </a:pPr>
            <a:r>
              <a:rPr lang="tr-TR" sz="3200" dirty="0"/>
              <a:t>Huzurevleri,</a:t>
            </a:r>
          </a:p>
          <a:p>
            <a:pPr marL="457200" indent="-457200" algn="ctr">
              <a:buFont typeface="+mj-lt"/>
              <a:buAutoNum type="arabicPeriod"/>
            </a:pPr>
            <a:endParaRPr lang="tr-TR" sz="3200" dirty="0"/>
          </a:p>
          <a:p>
            <a:pPr marL="457200" indent="-457200" algn="ctr">
              <a:buFont typeface="+mj-lt"/>
              <a:buAutoNum type="arabicPeriod"/>
            </a:pPr>
            <a:r>
              <a:rPr lang="tr-TR" sz="3200" dirty="0"/>
              <a:t>Fizik tedavi ve rehabilitasyon merkezleri, </a:t>
            </a:r>
          </a:p>
          <a:p>
            <a:pPr marL="457200" indent="-457200" algn="ctr">
              <a:buFont typeface="+mj-lt"/>
              <a:buAutoNum type="arabicPeriod"/>
            </a:pPr>
            <a:r>
              <a:rPr lang="tr-TR" sz="3200" dirty="0"/>
              <a:t>Görüntüleme ve tıbbi laboratuvar, diyaliz, ağız ve diş sağlığı merkezlerinde çalışabilir.</a:t>
            </a:r>
          </a:p>
          <a:p>
            <a:pPr marL="0" indent="0">
              <a:buNone/>
            </a:pPr>
            <a:endParaRPr lang="tr-TR" dirty="0"/>
          </a:p>
        </p:txBody>
      </p:sp>
    </p:spTree>
    <p:extLst>
      <p:ext uri="{BB962C8B-B14F-4D97-AF65-F5344CB8AC3E}">
        <p14:creationId xmlns:p14="http://schemas.microsoft.com/office/powerpoint/2010/main" val="3630758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4E1C787-24D1-4BF7-9180-B8C7EB19E580}"/>
              </a:ext>
            </a:extLst>
          </p:cNvPr>
          <p:cNvSpPr>
            <a:spLocks noGrp="1"/>
          </p:cNvSpPr>
          <p:nvPr>
            <p:ph type="title"/>
          </p:nvPr>
        </p:nvSpPr>
        <p:spPr/>
        <p:txBody>
          <a:bodyPr/>
          <a:lstStyle/>
          <a:p>
            <a:r>
              <a:rPr lang="tr-TR" b="1" dirty="0"/>
              <a:t>Üniversiteye Geçiş</a:t>
            </a:r>
          </a:p>
        </p:txBody>
      </p:sp>
      <p:sp>
        <p:nvSpPr>
          <p:cNvPr id="3" name="İçerik Yer Tutucusu 2">
            <a:extLst>
              <a:ext uri="{FF2B5EF4-FFF2-40B4-BE49-F238E27FC236}">
                <a16:creationId xmlns:a16="http://schemas.microsoft.com/office/drawing/2014/main" id="{60D665D7-599E-4E86-AAFA-36BC75937777}"/>
              </a:ext>
            </a:extLst>
          </p:cNvPr>
          <p:cNvSpPr>
            <a:spLocks noGrp="1"/>
          </p:cNvSpPr>
          <p:nvPr>
            <p:ph idx="1"/>
          </p:nvPr>
        </p:nvSpPr>
        <p:spPr/>
        <p:txBody>
          <a:bodyPr/>
          <a:lstStyle/>
          <a:p>
            <a:pPr marL="0" indent="0" algn="ctr">
              <a:buNone/>
            </a:pPr>
            <a:r>
              <a:rPr lang="tr-TR" dirty="0"/>
              <a:t>Mezunlarımız üniversiteye geçiş sınavında diğer liselerden mezun öğrencilerle eşit şartlardadır. </a:t>
            </a:r>
          </a:p>
          <a:p>
            <a:pPr marL="0" indent="0" algn="ctr">
              <a:buNone/>
            </a:pPr>
            <a:r>
              <a:rPr lang="tr-TR" dirty="0"/>
              <a:t>Milli Savunma Üniversitesi (Kara-Hava-Deniz Harp Okulları ve Meslek Yüksek Okulları), Polis Meslek Yüksek Okulları, Jandarma ve Sahil Güvenlik Akademisi sınavlarında diğer lise mezunları ile eşit koşullardadır.</a:t>
            </a:r>
          </a:p>
        </p:txBody>
      </p:sp>
    </p:spTree>
    <p:extLst>
      <p:ext uri="{BB962C8B-B14F-4D97-AF65-F5344CB8AC3E}">
        <p14:creationId xmlns:p14="http://schemas.microsoft.com/office/powerpoint/2010/main" val="22300106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DECD7B8-8845-4850-A53E-68E18D5EAC1A}"/>
              </a:ext>
            </a:extLst>
          </p:cNvPr>
          <p:cNvSpPr>
            <a:spLocks noGrp="1"/>
          </p:cNvSpPr>
          <p:nvPr>
            <p:ph type="title"/>
          </p:nvPr>
        </p:nvSpPr>
        <p:spPr/>
        <p:txBody>
          <a:bodyPr>
            <a:normAutofit/>
          </a:bodyPr>
          <a:lstStyle/>
          <a:p>
            <a:r>
              <a:rPr lang="tr-TR" sz="4400" b="1" dirty="0"/>
              <a:t>Ek Puan </a:t>
            </a:r>
          </a:p>
        </p:txBody>
      </p:sp>
      <p:sp>
        <p:nvSpPr>
          <p:cNvPr id="3" name="İçerik Yer Tutucusu 2">
            <a:extLst>
              <a:ext uri="{FF2B5EF4-FFF2-40B4-BE49-F238E27FC236}">
                <a16:creationId xmlns:a16="http://schemas.microsoft.com/office/drawing/2014/main" id="{77497DED-D7EC-40E9-8E29-4ACEE8D57A1F}"/>
              </a:ext>
            </a:extLst>
          </p:cNvPr>
          <p:cNvSpPr>
            <a:spLocks noGrp="1"/>
          </p:cNvSpPr>
          <p:nvPr>
            <p:ph idx="1"/>
          </p:nvPr>
        </p:nvSpPr>
        <p:spPr>
          <a:xfrm>
            <a:off x="827584" y="2490135"/>
            <a:ext cx="7560840" cy="3444997"/>
          </a:xfrm>
        </p:spPr>
        <p:txBody>
          <a:bodyPr>
            <a:normAutofit fontScale="92500"/>
          </a:bodyPr>
          <a:lstStyle/>
          <a:p>
            <a:pPr marL="0" indent="0">
              <a:buNone/>
            </a:pPr>
            <a:r>
              <a:rPr lang="tr-TR" dirty="0"/>
              <a:t>Üniversiteye geçiş sürecinde öğrencilerimizin diploma puanları </a:t>
            </a:r>
            <a:r>
              <a:rPr lang="tr-TR" b="1" dirty="0"/>
              <a:t>5</a:t>
            </a:r>
            <a:r>
              <a:rPr lang="tr-TR" dirty="0"/>
              <a:t> ile çarpılarak </a:t>
            </a:r>
            <a:r>
              <a:rPr lang="tr-TR" b="1" dirty="0"/>
              <a:t>Ortaöğretim Başarı Puanı (OBP) </a:t>
            </a:r>
            <a:r>
              <a:rPr lang="tr-TR" dirty="0"/>
              <a:t>elde edilecektir.</a:t>
            </a:r>
          </a:p>
          <a:p>
            <a:pPr marL="0" indent="0">
              <a:buNone/>
            </a:pPr>
            <a:r>
              <a:rPr lang="tr-TR" dirty="0"/>
              <a:t>Elde edilen OBP </a:t>
            </a:r>
            <a:r>
              <a:rPr lang="tr-TR" b="1" dirty="0"/>
              <a:t>0.12</a:t>
            </a:r>
            <a:r>
              <a:rPr lang="tr-TR" dirty="0"/>
              <a:t> katsayısı ile çarpılarak </a:t>
            </a:r>
            <a:r>
              <a:rPr lang="tr-TR" u="sng" dirty="0"/>
              <a:t>2 yıllık ön lisans ve 4 yıllık lisans bölümlerine</a:t>
            </a:r>
            <a:r>
              <a:rPr lang="tr-TR" dirty="0"/>
              <a:t> geçişte </a:t>
            </a:r>
            <a:r>
              <a:rPr lang="tr-TR" b="1" dirty="0"/>
              <a:t>yerleştirme puanı </a:t>
            </a:r>
            <a:r>
              <a:rPr lang="tr-TR" dirty="0"/>
              <a:t>olarak eklenecektir.</a:t>
            </a:r>
          </a:p>
          <a:p>
            <a:pPr marL="0" indent="0">
              <a:buNone/>
            </a:pPr>
            <a:r>
              <a:rPr lang="tr-TR" dirty="0"/>
              <a:t>Bunun yanı sıra mezunlarımıza </a:t>
            </a:r>
            <a:r>
              <a:rPr lang="tr-TR" b="1" dirty="0"/>
              <a:t>sağlık ile ilgili </a:t>
            </a:r>
            <a:r>
              <a:rPr lang="tr-TR" dirty="0"/>
              <a:t>2 yıllık ön lisans bölümlerine geçişte yerleştirme puanlarına ek olarak diploma puanlarının </a:t>
            </a:r>
            <a:r>
              <a:rPr lang="tr-TR" b="1" dirty="0"/>
              <a:t>0.06 </a:t>
            </a:r>
            <a:r>
              <a:rPr lang="tr-TR" dirty="0"/>
              <a:t>katsayısı ile çarpılmasıyla elde edilen </a:t>
            </a:r>
            <a:r>
              <a:rPr lang="tr-TR" b="1" dirty="0"/>
              <a:t>ek puan </a:t>
            </a:r>
            <a:r>
              <a:rPr lang="tr-TR" dirty="0"/>
              <a:t>verilecektir.</a:t>
            </a:r>
          </a:p>
        </p:txBody>
      </p:sp>
    </p:spTree>
    <p:extLst>
      <p:ext uri="{BB962C8B-B14F-4D97-AF65-F5344CB8AC3E}">
        <p14:creationId xmlns:p14="http://schemas.microsoft.com/office/powerpoint/2010/main" val="3492696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EF3FE89-220E-42CC-90FB-53CE925A8FDC}"/>
              </a:ext>
            </a:extLst>
          </p:cNvPr>
          <p:cNvSpPr>
            <a:spLocks noGrp="1"/>
          </p:cNvSpPr>
          <p:nvPr>
            <p:ph type="title"/>
          </p:nvPr>
        </p:nvSpPr>
        <p:spPr>
          <a:xfrm>
            <a:off x="1176867" y="963627"/>
            <a:ext cx="6798734" cy="1526508"/>
          </a:xfrm>
        </p:spPr>
        <p:txBody>
          <a:bodyPr>
            <a:normAutofit fontScale="90000"/>
          </a:bodyPr>
          <a:lstStyle/>
          <a:p>
            <a:r>
              <a:rPr lang="tr-TR" b="1" dirty="0"/>
              <a:t>Ek Puan Verilecek Bölümler</a:t>
            </a:r>
            <a:br>
              <a:rPr lang="tr-TR" dirty="0"/>
            </a:br>
            <a:r>
              <a:rPr lang="tr-TR" sz="2200" dirty="0"/>
              <a:t>2021 YKS Kılavuzuna göre Sağlık Hizmetleri alanı mezunlarına aşağıdaki bölümlere geçişte ek puan verilecektir.</a:t>
            </a:r>
            <a:br>
              <a:rPr lang="tr-TR" sz="2200" dirty="0"/>
            </a:br>
            <a:endParaRPr lang="tr-TR" dirty="0"/>
          </a:p>
        </p:txBody>
      </p:sp>
      <p:pic>
        <p:nvPicPr>
          <p:cNvPr id="5" name="Resim 4">
            <a:extLst>
              <a:ext uri="{FF2B5EF4-FFF2-40B4-BE49-F238E27FC236}">
                <a16:creationId xmlns:a16="http://schemas.microsoft.com/office/drawing/2014/main" id="{9D06A787-3EB8-41F7-9C2A-AB0CE69DD1C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864" b="20260"/>
          <a:stretch/>
        </p:blipFill>
        <p:spPr>
          <a:xfrm>
            <a:off x="676275" y="2483456"/>
            <a:ext cx="7791450" cy="3768820"/>
          </a:xfrm>
          <a:prstGeom prst="rect">
            <a:avLst/>
          </a:prstGeom>
        </p:spPr>
      </p:pic>
    </p:spTree>
    <p:extLst>
      <p:ext uri="{BB962C8B-B14F-4D97-AF65-F5344CB8AC3E}">
        <p14:creationId xmlns:p14="http://schemas.microsoft.com/office/powerpoint/2010/main" val="4914475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EF3FE89-220E-42CC-90FB-53CE925A8FDC}"/>
              </a:ext>
            </a:extLst>
          </p:cNvPr>
          <p:cNvSpPr>
            <a:spLocks noGrp="1"/>
          </p:cNvSpPr>
          <p:nvPr>
            <p:ph type="title"/>
          </p:nvPr>
        </p:nvSpPr>
        <p:spPr>
          <a:xfrm>
            <a:off x="1176867" y="963627"/>
            <a:ext cx="6798734" cy="1526508"/>
          </a:xfrm>
        </p:spPr>
        <p:txBody>
          <a:bodyPr>
            <a:normAutofit fontScale="90000"/>
          </a:bodyPr>
          <a:lstStyle/>
          <a:p>
            <a:r>
              <a:rPr lang="tr-TR" b="1" dirty="0"/>
              <a:t>Ek Puan Verilecek Bölümler</a:t>
            </a:r>
            <a:br>
              <a:rPr lang="tr-TR" dirty="0"/>
            </a:br>
            <a:r>
              <a:rPr lang="tr-TR" sz="2200" dirty="0"/>
              <a:t>2024 YKS Kılavuzuna göre Sağlık Hizmetleri alanı mezunlarına aşağıdaki bölümlere geçişte ek puan verilecektir.</a:t>
            </a:r>
            <a:br>
              <a:rPr lang="tr-TR" sz="2200" dirty="0"/>
            </a:br>
            <a:endParaRPr lang="tr-TR" dirty="0"/>
          </a:p>
        </p:txBody>
      </p:sp>
      <p:pic>
        <p:nvPicPr>
          <p:cNvPr id="4" name="Resim 3">
            <a:extLst>
              <a:ext uri="{FF2B5EF4-FFF2-40B4-BE49-F238E27FC236}">
                <a16:creationId xmlns:a16="http://schemas.microsoft.com/office/drawing/2014/main" id="{293DA1AC-6CE7-4E92-9209-AB14E21055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0291"/>
          <a:stretch/>
        </p:blipFill>
        <p:spPr>
          <a:xfrm>
            <a:off x="899592" y="2490135"/>
            <a:ext cx="7524750" cy="3565574"/>
          </a:xfrm>
          <a:prstGeom prst="rect">
            <a:avLst/>
          </a:prstGeom>
        </p:spPr>
      </p:pic>
    </p:spTree>
    <p:extLst>
      <p:ext uri="{BB962C8B-B14F-4D97-AF65-F5344CB8AC3E}">
        <p14:creationId xmlns:p14="http://schemas.microsoft.com/office/powerpoint/2010/main" val="10596970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2" descr="Etiket: meslekler 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6628" name="AutoShape 4" descr="Etiket: meslekler 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6630" name="AutoShape 6" descr="Etiket: meslekler 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6632" name="AutoShape 8" descr="https://egitimgrafik.com/wp-content/uploads/2019/02/mimar.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4" name="Başlık 3">
            <a:extLst>
              <a:ext uri="{FF2B5EF4-FFF2-40B4-BE49-F238E27FC236}">
                <a16:creationId xmlns:a16="http://schemas.microsoft.com/office/drawing/2014/main" id="{330AD55C-C97F-4D03-AC42-4A3BF7E00D4B}"/>
              </a:ext>
            </a:extLst>
          </p:cNvPr>
          <p:cNvSpPr>
            <a:spLocks noGrp="1"/>
          </p:cNvSpPr>
          <p:nvPr>
            <p:ph type="title"/>
          </p:nvPr>
        </p:nvSpPr>
        <p:spPr/>
        <p:txBody>
          <a:bodyPr>
            <a:normAutofit/>
          </a:bodyPr>
          <a:lstStyle/>
          <a:p>
            <a:r>
              <a:rPr lang="tr-TR" sz="4400" b="1" dirty="0"/>
              <a:t>Mezunlarımızın Başarıları</a:t>
            </a:r>
          </a:p>
        </p:txBody>
      </p:sp>
      <p:sp>
        <p:nvSpPr>
          <p:cNvPr id="12" name="İçerik Yer Tutucusu 11">
            <a:extLst>
              <a:ext uri="{FF2B5EF4-FFF2-40B4-BE49-F238E27FC236}">
                <a16:creationId xmlns:a16="http://schemas.microsoft.com/office/drawing/2014/main" id="{184A7099-B0F2-480E-8DFF-EE2493095D6A}"/>
              </a:ext>
            </a:extLst>
          </p:cNvPr>
          <p:cNvSpPr>
            <a:spLocks noGrp="1"/>
          </p:cNvSpPr>
          <p:nvPr>
            <p:ph idx="1"/>
          </p:nvPr>
        </p:nvSpPr>
        <p:spPr>
          <a:xfrm>
            <a:off x="719572" y="3242988"/>
            <a:ext cx="7704855" cy="1089264"/>
          </a:xfrm>
        </p:spPr>
        <p:txBody>
          <a:bodyPr>
            <a:normAutofit/>
          </a:bodyPr>
          <a:lstStyle/>
          <a:p>
            <a:pPr marL="0" indent="0" algn="ctr">
              <a:buNone/>
            </a:pPr>
            <a:r>
              <a:rPr lang="tr-TR" dirty="0">
                <a:hlinkClick r:id="rId2"/>
              </a:rPr>
              <a:t>https://gmkasml.meb.k12.tr/icerikler/listele_gurur-tablomuz.html</a:t>
            </a:r>
            <a:r>
              <a:rPr lang="tr-TR" dirty="0"/>
              <a:t> </a:t>
            </a:r>
          </a:p>
        </p:txBody>
      </p:sp>
      <p:pic>
        <p:nvPicPr>
          <p:cNvPr id="8" name="Resim 7">
            <a:extLst>
              <a:ext uri="{FF2B5EF4-FFF2-40B4-BE49-F238E27FC236}">
                <a16:creationId xmlns:a16="http://schemas.microsoft.com/office/drawing/2014/main" id="{CF9623DF-89F6-4A86-8A11-908FF6DC87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33" y="5425250"/>
            <a:ext cx="3695557" cy="1432750"/>
          </a:xfrm>
          <a:prstGeom prst="rect">
            <a:avLst/>
          </a:prstGeom>
        </p:spPr>
      </p:pic>
      <p:pic>
        <p:nvPicPr>
          <p:cNvPr id="14" name="Resim 13">
            <a:extLst>
              <a:ext uri="{FF2B5EF4-FFF2-40B4-BE49-F238E27FC236}">
                <a16:creationId xmlns:a16="http://schemas.microsoft.com/office/drawing/2014/main" id="{35FBFDA1-3C98-487F-881D-0807232505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3099" y="5418176"/>
            <a:ext cx="3695557" cy="1432750"/>
          </a:xfrm>
          <a:prstGeom prst="rect">
            <a:avLst/>
          </a:prstGeom>
        </p:spPr>
      </p:pic>
      <p:pic>
        <p:nvPicPr>
          <p:cNvPr id="15" name="Resim 14">
            <a:extLst>
              <a:ext uri="{FF2B5EF4-FFF2-40B4-BE49-F238E27FC236}">
                <a16:creationId xmlns:a16="http://schemas.microsoft.com/office/drawing/2014/main" id="{745585F3-9889-436E-91E5-A7F571D4A1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711" t="-32182" r="106654" b="32182"/>
          <a:stretch/>
        </p:blipFill>
        <p:spPr>
          <a:xfrm>
            <a:off x="4932040" y="4957088"/>
            <a:ext cx="2108584" cy="1432750"/>
          </a:xfrm>
          <a:prstGeom prst="rect">
            <a:avLst/>
          </a:prstGeom>
        </p:spPr>
      </p:pic>
      <p:pic>
        <p:nvPicPr>
          <p:cNvPr id="16" name="Resim 15">
            <a:extLst>
              <a:ext uri="{FF2B5EF4-FFF2-40B4-BE49-F238E27FC236}">
                <a16:creationId xmlns:a16="http://schemas.microsoft.com/office/drawing/2014/main" id="{4E54FD56-70F5-491A-8ED8-660D7E015C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616"/>
          <a:stretch/>
        </p:blipFill>
        <p:spPr>
          <a:xfrm>
            <a:off x="7282037" y="5411102"/>
            <a:ext cx="1861963" cy="1432750"/>
          </a:xfrm>
          <a:prstGeom prst="rect">
            <a:avLst/>
          </a:prstGeom>
        </p:spPr>
      </p:pic>
    </p:spTree>
    <p:extLst>
      <p:ext uri="{BB962C8B-B14F-4D97-AF65-F5344CB8AC3E}">
        <p14:creationId xmlns:p14="http://schemas.microsoft.com/office/powerpoint/2010/main" val="22068021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cstate="prin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602F8C-E1EC-4202-83F7-93670CAFAE2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2" name="Başlık 1">
            <a:extLst>
              <a:ext uri="{FF2B5EF4-FFF2-40B4-BE49-F238E27FC236}">
                <a16:creationId xmlns:a16="http://schemas.microsoft.com/office/drawing/2014/main" id="{9531AB7C-7436-44D1-8F13-C7134EB0A096}"/>
              </a:ext>
            </a:extLst>
          </p:cNvPr>
          <p:cNvSpPr>
            <a:spLocks noGrp="1"/>
          </p:cNvSpPr>
          <p:nvPr>
            <p:ph type="title"/>
          </p:nvPr>
        </p:nvSpPr>
        <p:spPr>
          <a:xfrm>
            <a:off x="5651868" y="982132"/>
            <a:ext cx="2520579" cy="1303867"/>
          </a:xfrm>
        </p:spPr>
        <p:txBody>
          <a:bodyPr>
            <a:normAutofit/>
          </a:bodyPr>
          <a:lstStyle/>
          <a:p>
            <a:pPr>
              <a:lnSpc>
                <a:spcPct val="90000"/>
              </a:lnSpc>
            </a:pPr>
            <a:r>
              <a:rPr lang="tr-TR" sz="2800" b="1"/>
              <a:t>Okulumuzdan Etkinlikler</a:t>
            </a:r>
          </a:p>
        </p:txBody>
      </p:sp>
      <p:sp>
        <p:nvSpPr>
          <p:cNvPr id="13" name="Rectangle 12">
            <a:extLst>
              <a:ext uri="{FF2B5EF4-FFF2-40B4-BE49-F238E27FC236}">
                <a16:creationId xmlns:a16="http://schemas.microsoft.com/office/drawing/2014/main" id="{B4E31948-EA92-4179-8BB5-5451F6E3D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2" y="1092200"/>
            <a:ext cx="4457015"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Resim 5" descr="metin, bina, açık hava, mağaza içeren bir resim&#10;&#10;Açıklama otomatik olarak oluşturuldu">
            <a:extLst>
              <a:ext uri="{FF2B5EF4-FFF2-40B4-BE49-F238E27FC236}">
                <a16:creationId xmlns:a16="http://schemas.microsoft.com/office/drawing/2014/main" id="{453324AC-7EFA-43A1-AD8E-F5CF61BE52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474" r="9579" b="3"/>
          <a:stretch/>
        </p:blipFill>
        <p:spPr>
          <a:xfrm>
            <a:off x="1059512" y="1410208"/>
            <a:ext cx="3959083" cy="3858780"/>
          </a:xfrm>
          <a:prstGeom prst="rect">
            <a:avLst/>
          </a:prstGeom>
        </p:spPr>
      </p:pic>
      <p:cxnSp>
        <p:nvCxnSpPr>
          <p:cNvPr id="15" name="Straight Connector 14">
            <a:extLst>
              <a:ext uri="{FF2B5EF4-FFF2-40B4-BE49-F238E27FC236}">
                <a16:creationId xmlns:a16="http://schemas.microsoft.com/office/drawing/2014/main" id="{C483CC4B-D7FE-41C7-8BDC-1FF487C9CC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40066" y="2400639"/>
            <a:ext cx="2532381"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İçerik Yer Tutucusu 2">
            <a:extLst>
              <a:ext uri="{FF2B5EF4-FFF2-40B4-BE49-F238E27FC236}">
                <a16:creationId xmlns:a16="http://schemas.microsoft.com/office/drawing/2014/main" id="{217BF793-8AD7-4C21-AEEB-75AA92D15732}"/>
              </a:ext>
            </a:extLst>
          </p:cNvPr>
          <p:cNvSpPr>
            <a:spLocks noGrp="1"/>
          </p:cNvSpPr>
          <p:nvPr>
            <p:ph idx="1"/>
          </p:nvPr>
        </p:nvSpPr>
        <p:spPr>
          <a:xfrm>
            <a:off x="5651868" y="2556932"/>
            <a:ext cx="2520578" cy="3318936"/>
          </a:xfrm>
        </p:spPr>
        <p:txBody>
          <a:bodyPr>
            <a:normAutofit/>
          </a:bodyPr>
          <a:lstStyle/>
          <a:p>
            <a:r>
              <a:rPr lang="tr-TR" dirty="0"/>
              <a:t>«Meslek Liseleri Ailelerle Buluşuyor» Projesi</a:t>
            </a:r>
            <a:endParaRPr lang="tr-TR"/>
          </a:p>
        </p:txBody>
      </p:sp>
    </p:spTree>
    <p:extLst>
      <p:ext uri="{BB962C8B-B14F-4D97-AF65-F5344CB8AC3E}">
        <p14:creationId xmlns:p14="http://schemas.microsoft.com/office/powerpoint/2010/main" val="671914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cstate="print"/>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F4602F8C-E1EC-4202-83F7-93670CAFAE2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2" name="Başlık 1">
            <a:extLst>
              <a:ext uri="{FF2B5EF4-FFF2-40B4-BE49-F238E27FC236}">
                <a16:creationId xmlns:a16="http://schemas.microsoft.com/office/drawing/2014/main" id="{9531AB7C-7436-44D1-8F13-C7134EB0A096}"/>
              </a:ext>
            </a:extLst>
          </p:cNvPr>
          <p:cNvSpPr>
            <a:spLocks noGrp="1"/>
          </p:cNvSpPr>
          <p:nvPr>
            <p:ph type="title"/>
          </p:nvPr>
        </p:nvSpPr>
        <p:spPr>
          <a:xfrm>
            <a:off x="5651868" y="982132"/>
            <a:ext cx="2520579" cy="1303867"/>
          </a:xfrm>
        </p:spPr>
        <p:txBody>
          <a:bodyPr vert="horz" lIns="91440" tIns="45720" rIns="91440" bIns="45720" rtlCol="0">
            <a:normAutofit/>
          </a:bodyPr>
          <a:lstStyle/>
          <a:p>
            <a:pPr>
              <a:lnSpc>
                <a:spcPct val="90000"/>
              </a:lnSpc>
            </a:pPr>
            <a:r>
              <a:rPr lang="en-US" sz="2800" b="1"/>
              <a:t>Okulumuzdan Etkinlikler</a:t>
            </a:r>
          </a:p>
        </p:txBody>
      </p:sp>
      <p:sp>
        <p:nvSpPr>
          <p:cNvPr id="25" name="Rectangle 24">
            <a:extLst>
              <a:ext uri="{FF2B5EF4-FFF2-40B4-BE49-F238E27FC236}">
                <a16:creationId xmlns:a16="http://schemas.microsoft.com/office/drawing/2014/main" id="{B4E31948-EA92-4179-8BB5-5451F6E3D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2" y="1092200"/>
            <a:ext cx="4457015"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descr="metin, kişi içeren bir resim&#10;&#10;Açıklama otomatik olarak oluşturuldu">
            <a:extLst>
              <a:ext uri="{FF2B5EF4-FFF2-40B4-BE49-F238E27FC236}">
                <a16:creationId xmlns:a16="http://schemas.microsoft.com/office/drawing/2014/main" id="{A46D2489-DFFB-4B6E-97B0-295D97D974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146" r="5907" b="3"/>
          <a:stretch/>
        </p:blipFill>
        <p:spPr>
          <a:xfrm>
            <a:off x="1059512" y="1410208"/>
            <a:ext cx="3959083" cy="3858780"/>
          </a:xfrm>
          <a:prstGeom prst="rect">
            <a:avLst/>
          </a:prstGeom>
        </p:spPr>
      </p:pic>
      <p:cxnSp>
        <p:nvCxnSpPr>
          <p:cNvPr id="27" name="Straight Connector 26">
            <a:extLst>
              <a:ext uri="{FF2B5EF4-FFF2-40B4-BE49-F238E27FC236}">
                <a16:creationId xmlns:a16="http://schemas.microsoft.com/office/drawing/2014/main" id="{C483CC4B-D7FE-41C7-8BDC-1FF487C9CC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40066" y="2400639"/>
            <a:ext cx="2532381"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İçerik Yer Tutucusu 2">
            <a:extLst>
              <a:ext uri="{FF2B5EF4-FFF2-40B4-BE49-F238E27FC236}">
                <a16:creationId xmlns:a16="http://schemas.microsoft.com/office/drawing/2014/main" id="{217BF793-8AD7-4C21-AEEB-75AA92D15732}"/>
              </a:ext>
            </a:extLst>
          </p:cNvPr>
          <p:cNvSpPr>
            <a:spLocks noGrp="1"/>
          </p:cNvSpPr>
          <p:nvPr>
            <p:ph idx="1"/>
          </p:nvPr>
        </p:nvSpPr>
        <p:spPr>
          <a:xfrm>
            <a:off x="5651868" y="2556932"/>
            <a:ext cx="2520578" cy="3318936"/>
          </a:xfrm>
        </p:spPr>
        <p:txBody>
          <a:bodyPr vert="horz" lIns="91440" tIns="45720" rIns="91440" bIns="45720" rtlCol="0">
            <a:normAutofit/>
          </a:bodyPr>
          <a:lstStyle/>
          <a:p>
            <a:pPr marL="0" indent="0">
              <a:buNone/>
            </a:pPr>
            <a:r>
              <a:rPr lang="en-US"/>
              <a:t>«Meslek Liseleri Ailelerle Buluşuyor» Projesi</a:t>
            </a:r>
          </a:p>
        </p:txBody>
      </p:sp>
    </p:spTree>
    <p:extLst>
      <p:ext uri="{BB962C8B-B14F-4D97-AF65-F5344CB8AC3E}">
        <p14:creationId xmlns:p14="http://schemas.microsoft.com/office/powerpoint/2010/main" val="22725315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cstate="prin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4602F8C-E1EC-4202-83F7-93670CAFAE2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2" name="Başlık 1">
            <a:extLst>
              <a:ext uri="{FF2B5EF4-FFF2-40B4-BE49-F238E27FC236}">
                <a16:creationId xmlns:a16="http://schemas.microsoft.com/office/drawing/2014/main" id="{9531AB7C-7436-44D1-8F13-C7134EB0A096}"/>
              </a:ext>
            </a:extLst>
          </p:cNvPr>
          <p:cNvSpPr>
            <a:spLocks noGrp="1"/>
          </p:cNvSpPr>
          <p:nvPr>
            <p:ph type="title"/>
          </p:nvPr>
        </p:nvSpPr>
        <p:spPr>
          <a:xfrm>
            <a:off x="5651868" y="982132"/>
            <a:ext cx="2520579" cy="1303867"/>
          </a:xfrm>
        </p:spPr>
        <p:txBody>
          <a:bodyPr>
            <a:normAutofit/>
          </a:bodyPr>
          <a:lstStyle/>
          <a:p>
            <a:pPr>
              <a:lnSpc>
                <a:spcPct val="90000"/>
              </a:lnSpc>
            </a:pPr>
            <a:r>
              <a:rPr lang="tr-TR" sz="2800" b="1"/>
              <a:t>Okulumuzdan Etkinlikler</a:t>
            </a:r>
          </a:p>
        </p:txBody>
      </p:sp>
      <p:sp>
        <p:nvSpPr>
          <p:cNvPr id="12" name="Rectangle 11">
            <a:extLst>
              <a:ext uri="{FF2B5EF4-FFF2-40B4-BE49-F238E27FC236}">
                <a16:creationId xmlns:a16="http://schemas.microsoft.com/office/drawing/2014/main" id="{B4E31948-EA92-4179-8BB5-5451F6E3D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2" y="1092200"/>
            <a:ext cx="4457015"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descr="kişi, kalabalık içeren bir resim&#10;&#10;Açıklama otomatik olarak oluşturuldu">
            <a:extLst>
              <a:ext uri="{FF2B5EF4-FFF2-40B4-BE49-F238E27FC236}">
                <a16:creationId xmlns:a16="http://schemas.microsoft.com/office/drawing/2014/main" id="{BC2DCDEC-EEFF-4557-9762-DC4E52AF50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483" b="18418"/>
          <a:stretch/>
        </p:blipFill>
        <p:spPr>
          <a:xfrm>
            <a:off x="1059512" y="1410208"/>
            <a:ext cx="3959083" cy="3858780"/>
          </a:xfrm>
          <a:prstGeom prst="rect">
            <a:avLst/>
          </a:prstGeom>
        </p:spPr>
      </p:pic>
      <p:cxnSp>
        <p:nvCxnSpPr>
          <p:cNvPr id="14" name="Straight Connector 13">
            <a:extLst>
              <a:ext uri="{FF2B5EF4-FFF2-40B4-BE49-F238E27FC236}">
                <a16:creationId xmlns:a16="http://schemas.microsoft.com/office/drawing/2014/main" id="{C483CC4B-D7FE-41C7-8BDC-1FF487C9CC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40066" y="2400639"/>
            <a:ext cx="2532381"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İçerik Yer Tutucusu 2">
            <a:extLst>
              <a:ext uri="{FF2B5EF4-FFF2-40B4-BE49-F238E27FC236}">
                <a16:creationId xmlns:a16="http://schemas.microsoft.com/office/drawing/2014/main" id="{217BF793-8AD7-4C21-AEEB-75AA92D15732}"/>
              </a:ext>
            </a:extLst>
          </p:cNvPr>
          <p:cNvSpPr>
            <a:spLocks noGrp="1"/>
          </p:cNvSpPr>
          <p:nvPr>
            <p:ph idx="1"/>
          </p:nvPr>
        </p:nvSpPr>
        <p:spPr>
          <a:xfrm>
            <a:off x="5651868" y="2556932"/>
            <a:ext cx="2520578" cy="3318936"/>
          </a:xfrm>
        </p:spPr>
        <p:txBody>
          <a:bodyPr>
            <a:normAutofit/>
          </a:bodyPr>
          <a:lstStyle/>
          <a:p>
            <a:r>
              <a:rPr lang="tr-TR" dirty="0"/>
              <a:t>«Meslek Liseleri Ailelerle Buluşuyor» Projesi</a:t>
            </a:r>
            <a:endParaRPr lang="tr-TR"/>
          </a:p>
        </p:txBody>
      </p:sp>
    </p:spTree>
    <p:extLst>
      <p:ext uri="{BB962C8B-B14F-4D97-AF65-F5344CB8AC3E}">
        <p14:creationId xmlns:p14="http://schemas.microsoft.com/office/powerpoint/2010/main" val="3044146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a:extLst>
              <a:ext uri="{FF2B5EF4-FFF2-40B4-BE49-F238E27FC236}">
                <a16:creationId xmlns:a16="http://schemas.microsoft.com/office/drawing/2014/main" id="{47605C6D-FFCB-42F8-A3FE-1A5A24830A66}"/>
              </a:ext>
            </a:extLst>
          </p:cNvPr>
          <p:cNvSpPr>
            <a:spLocks noGrp="1"/>
          </p:cNvSpPr>
          <p:nvPr>
            <p:ph type="title"/>
          </p:nvPr>
        </p:nvSpPr>
        <p:spPr/>
        <p:txBody>
          <a:bodyPr>
            <a:normAutofit/>
          </a:bodyPr>
          <a:lstStyle/>
          <a:p>
            <a:r>
              <a:rPr lang="tr-TR" sz="4400" b="1" dirty="0"/>
              <a:t>Sayılarla Okulumuz</a:t>
            </a:r>
          </a:p>
        </p:txBody>
      </p:sp>
      <p:sp>
        <p:nvSpPr>
          <p:cNvPr id="40" name="Metin kutusu 39">
            <a:extLst>
              <a:ext uri="{FF2B5EF4-FFF2-40B4-BE49-F238E27FC236}">
                <a16:creationId xmlns:a16="http://schemas.microsoft.com/office/drawing/2014/main" id="{75B1F3C7-1746-431A-A134-4FDD45A4B252}"/>
              </a:ext>
            </a:extLst>
          </p:cNvPr>
          <p:cNvSpPr txBox="1"/>
          <p:nvPr/>
        </p:nvSpPr>
        <p:spPr>
          <a:xfrm>
            <a:off x="2269187" y="2936860"/>
            <a:ext cx="2734861" cy="2862322"/>
          </a:xfrm>
          <a:prstGeom prst="rect">
            <a:avLst/>
          </a:prstGeom>
          <a:noFill/>
        </p:spPr>
        <p:txBody>
          <a:bodyPr wrap="square" rtlCol="0">
            <a:spAutoFit/>
          </a:bodyPr>
          <a:lstStyle/>
          <a:p>
            <a:endParaRPr lang="tr-TR" sz="2000" b="1" dirty="0"/>
          </a:p>
          <a:p>
            <a:r>
              <a:rPr lang="tr-TR" b="1" dirty="0"/>
              <a:t>Laboratuvar (1 tane)</a:t>
            </a:r>
          </a:p>
          <a:p>
            <a:endParaRPr lang="tr-TR" sz="2000" b="1" dirty="0"/>
          </a:p>
          <a:p>
            <a:endParaRPr lang="tr-TR" sz="2000" b="1" dirty="0"/>
          </a:p>
          <a:p>
            <a:endParaRPr lang="tr-TR" sz="2000" b="1" dirty="0"/>
          </a:p>
          <a:p>
            <a:endParaRPr lang="tr-TR" sz="2000" b="1" dirty="0"/>
          </a:p>
          <a:p>
            <a:endParaRPr lang="tr-TR" sz="2000" b="1" dirty="0"/>
          </a:p>
          <a:p>
            <a:r>
              <a:rPr lang="tr-TR" b="1" dirty="0"/>
              <a:t>Uygulama Odası (1 tane)</a:t>
            </a:r>
          </a:p>
          <a:p>
            <a:endParaRPr lang="tr-TR" sz="2000" b="1" dirty="0"/>
          </a:p>
        </p:txBody>
      </p:sp>
      <p:pic>
        <p:nvPicPr>
          <p:cNvPr id="3" name="Resim 2">
            <a:extLst>
              <a:ext uri="{FF2B5EF4-FFF2-40B4-BE49-F238E27FC236}">
                <a16:creationId xmlns:a16="http://schemas.microsoft.com/office/drawing/2014/main" id="{225B33AE-20D6-425A-8826-45E949A3E9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0968" y="2688400"/>
            <a:ext cx="1373564" cy="1404632"/>
          </a:xfrm>
          <a:prstGeom prst="rect">
            <a:avLst/>
          </a:prstGeom>
        </p:spPr>
      </p:pic>
      <p:pic>
        <p:nvPicPr>
          <p:cNvPr id="6" name="Resim 5">
            <a:extLst>
              <a:ext uri="{FF2B5EF4-FFF2-40B4-BE49-F238E27FC236}">
                <a16:creationId xmlns:a16="http://schemas.microsoft.com/office/drawing/2014/main" id="{4592373D-589B-410E-AEA0-B5AC44DF99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319" y="4642203"/>
            <a:ext cx="1303868" cy="1303868"/>
          </a:xfrm>
          <a:prstGeom prst="rect">
            <a:avLst/>
          </a:prstGeom>
        </p:spPr>
      </p:pic>
      <p:pic>
        <p:nvPicPr>
          <p:cNvPr id="8" name="Resim 7">
            <a:extLst>
              <a:ext uri="{FF2B5EF4-FFF2-40B4-BE49-F238E27FC236}">
                <a16:creationId xmlns:a16="http://schemas.microsoft.com/office/drawing/2014/main" id="{F6314C2A-50DA-403C-88B0-C8320AB205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6271" y="4638797"/>
            <a:ext cx="1496153" cy="1496153"/>
          </a:xfrm>
          <a:prstGeom prst="rect">
            <a:avLst/>
          </a:prstGeom>
        </p:spPr>
      </p:pic>
      <p:pic>
        <p:nvPicPr>
          <p:cNvPr id="10" name="Resim 9">
            <a:extLst>
              <a:ext uri="{FF2B5EF4-FFF2-40B4-BE49-F238E27FC236}">
                <a16:creationId xmlns:a16="http://schemas.microsoft.com/office/drawing/2014/main" id="{BE90AAA2-EF58-4DAE-86AF-9E97EB0D05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5429" y="2602937"/>
            <a:ext cx="1432487" cy="1496153"/>
          </a:xfrm>
          <a:prstGeom prst="rect">
            <a:avLst/>
          </a:prstGeom>
        </p:spPr>
      </p:pic>
      <p:sp>
        <p:nvSpPr>
          <p:cNvPr id="16" name="Metin kutusu 15">
            <a:extLst>
              <a:ext uri="{FF2B5EF4-FFF2-40B4-BE49-F238E27FC236}">
                <a16:creationId xmlns:a16="http://schemas.microsoft.com/office/drawing/2014/main" id="{40A730C7-1FEC-4693-B4FC-C9DB30E64B74}"/>
              </a:ext>
            </a:extLst>
          </p:cNvPr>
          <p:cNvSpPr txBox="1"/>
          <p:nvPr/>
        </p:nvSpPr>
        <p:spPr>
          <a:xfrm>
            <a:off x="6406536" y="2702873"/>
            <a:ext cx="2168468" cy="3077766"/>
          </a:xfrm>
          <a:prstGeom prst="rect">
            <a:avLst/>
          </a:prstGeom>
          <a:noFill/>
        </p:spPr>
        <p:txBody>
          <a:bodyPr wrap="square" rtlCol="0">
            <a:spAutoFit/>
          </a:bodyPr>
          <a:lstStyle/>
          <a:p>
            <a:endParaRPr lang="tr-TR" sz="2000" b="1" dirty="0"/>
          </a:p>
          <a:p>
            <a:endParaRPr lang="tr-TR" b="1" dirty="0"/>
          </a:p>
          <a:p>
            <a:r>
              <a:rPr lang="tr-TR" b="1" dirty="0"/>
              <a:t>Kütüphane (1 tane)</a:t>
            </a:r>
          </a:p>
          <a:p>
            <a:endParaRPr lang="tr-TR" sz="2000" b="1" dirty="0"/>
          </a:p>
          <a:p>
            <a:endParaRPr lang="tr-TR" sz="2000" b="1" dirty="0"/>
          </a:p>
          <a:p>
            <a:endParaRPr lang="tr-TR" sz="2000" b="1" dirty="0"/>
          </a:p>
          <a:p>
            <a:endParaRPr lang="tr-TR" sz="2000" b="1" dirty="0"/>
          </a:p>
          <a:p>
            <a:endParaRPr lang="tr-TR" sz="2000" b="1" dirty="0"/>
          </a:p>
          <a:p>
            <a:r>
              <a:rPr lang="tr-TR" b="1" dirty="0"/>
              <a:t>Yemekhane (1 tane)</a:t>
            </a:r>
          </a:p>
          <a:p>
            <a:endParaRPr lang="tr-TR" sz="2000" b="1" dirty="0"/>
          </a:p>
        </p:txBody>
      </p:sp>
    </p:spTree>
    <p:extLst>
      <p:ext uri="{BB962C8B-B14F-4D97-AF65-F5344CB8AC3E}">
        <p14:creationId xmlns:p14="http://schemas.microsoft.com/office/powerpoint/2010/main" val="27492582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b="1" dirty="0"/>
              <a:t>Okulumuzdan Etkinlikler</a:t>
            </a:r>
            <a:br>
              <a:rPr lang="tr-TR" dirty="0"/>
            </a:br>
            <a:r>
              <a:rPr lang="tr-TR" dirty="0"/>
              <a:t>Sınıflar Arası Münazara Yarışması</a:t>
            </a:r>
          </a:p>
        </p:txBody>
      </p:sp>
      <p:pic>
        <p:nvPicPr>
          <p:cNvPr id="7" name="6 İçerik Yer Tutucusu" descr="15142330_2C03CF9B-EBC3-479F-BF19-EDB3D2E73B0D.jpg"/>
          <p:cNvPicPr>
            <a:picLocks noGrp="1" noChangeAspect="1"/>
          </p:cNvPicPr>
          <p:nvPr>
            <p:ph sz="half" idx="2"/>
          </p:nvPr>
        </p:nvPicPr>
        <p:blipFill>
          <a:blip r:embed="rId2" cstate="print"/>
          <a:srcRect t="29527"/>
          <a:stretch>
            <a:fillRect/>
          </a:stretch>
        </p:blipFill>
        <p:spPr>
          <a:xfrm>
            <a:off x="539552" y="2564904"/>
            <a:ext cx="4032448" cy="3789041"/>
          </a:xfrm>
        </p:spPr>
      </p:pic>
      <p:pic>
        <p:nvPicPr>
          <p:cNvPr id="8" name="7 İçerik Yer Tutucusu" descr="15142328_D2226DCA-A329-48EF-ABC1-13F372018F8F.jpg"/>
          <p:cNvPicPr>
            <a:picLocks noGrp="1" noChangeAspect="1"/>
          </p:cNvPicPr>
          <p:nvPr>
            <p:ph sz="quarter" idx="4"/>
          </p:nvPr>
        </p:nvPicPr>
        <p:blipFill>
          <a:blip r:embed="rId3" cstate="print"/>
          <a:srcRect t="25556"/>
          <a:stretch>
            <a:fillRect/>
          </a:stretch>
        </p:blipFill>
        <p:spPr>
          <a:xfrm>
            <a:off x="4644008" y="2564904"/>
            <a:ext cx="3816424" cy="3788119"/>
          </a:xfrm>
        </p:spPr>
      </p:pic>
      <p:sp>
        <p:nvSpPr>
          <p:cNvPr id="9" name="4 Metin Yer Tutucusu"/>
          <p:cNvSpPr>
            <a:spLocks noGrp="1"/>
          </p:cNvSpPr>
          <p:nvPr>
            <p:ph type="body" sz="quarter" idx="3"/>
          </p:nvPr>
        </p:nvSpPr>
        <p:spPr>
          <a:xfrm>
            <a:off x="4641832" y="2658533"/>
            <a:ext cx="3337560" cy="576262"/>
          </a:xfrm>
        </p:spPr>
        <p:txBody>
          <a:bodyPr/>
          <a:lstStyle/>
          <a:p>
            <a:endParaRPr lang="tr-T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b="1" dirty="0"/>
              <a:t>Okulumuzdan Etkinlikler</a:t>
            </a:r>
            <a:br>
              <a:rPr lang="tr-TR" dirty="0"/>
            </a:br>
            <a:r>
              <a:rPr lang="tr-TR" dirty="0"/>
              <a:t>Sınıflar Arası Münazara Yarışması</a:t>
            </a:r>
          </a:p>
        </p:txBody>
      </p:sp>
      <p:pic>
        <p:nvPicPr>
          <p:cNvPr id="11" name="10 İçerik Yer Tutucusu" descr="k_15142302_1D36F3AE-CCF9-4BF3-8AFD-DAE393868E66.jpg"/>
          <p:cNvPicPr>
            <a:picLocks noGrp="1" noChangeAspect="1"/>
          </p:cNvPicPr>
          <p:nvPr>
            <p:ph sz="quarter" idx="4"/>
          </p:nvPr>
        </p:nvPicPr>
        <p:blipFill>
          <a:blip r:embed="rId2" cstate="print"/>
          <a:stretch>
            <a:fillRect/>
          </a:stretch>
        </p:blipFill>
        <p:spPr>
          <a:xfrm>
            <a:off x="1619672" y="2564904"/>
            <a:ext cx="6120680" cy="3438224"/>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b="1" dirty="0"/>
              <a:t>Okulumuzdan Etkinlikler</a:t>
            </a:r>
            <a:br>
              <a:rPr lang="tr-TR" dirty="0"/>
            </a:br>
            <a:r>
              <a:rPr lang="tr-TR" dirty="0"/>
              <a:t>Sınıflar Arası Bilgi Yarışması</a:t>
            </a:r>
          </a:p>
        </p:txBody>
      </p:sp>
      <p:pic>
        <p:nvPicPr>
          <p:cNvPr id="5" name="4 İçerik Yer Tutucusu" descr="IMG_1518.jpg"/>
          <p:cNvPicPr>
            <a:picLocks noGrp="1" noChangeAspect="1"/>
          </p:cNvPicPr>
          <p:nvPr>
            <p:ph sz="half" idx="1"/>
          </p:nvPr>
        </p:nvPicPr>
        <p:blipFill>
          <a:blip r:embed="rId2" cstate="print"/>
          <a:stretch>
            <a:fillRect/>
          </a:stretch>
        </p:blipFill>
        <p:spPr>
          <a:xfrm>
            <a:off x="827584" y="2348880"/>
            <a:ext cx="3182952" cy="3978689"/>
          </a:xfrm>
        </p:spPr>
      </p:pic>
      <p:pic>
        <p:nvPicPr>
          <p:cNvPr id="6" name="5 İçerik Yer Tutucusu" descr="IMG_1517.jpg"/>
          <p:cNvPicPr>
            <a:picLocks noGrp="1" noChangeAspect="1"/>
          </p:cNvPicPr>
          <p:nvPr>
            <p:ph sz="half" idx="2"/>
          </p:nvPr>
        </p:nvPicPr>
        <p:blipFill>
          <a:blip r:embed="rId3" cstate="print"/>
          <a:srcRect b="3333"/>
          <a:stretch>
            <a:fillRect/>
          </a:stretch>
        </p:blipFill>
        <p:spPr>
          <a:xfrm>
            <a:off x="4788024" y="2348880"/>
            <a:ext cx="3335331" cy="4032448"/>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b="1" dirty="0"/>
              <a:t>Okulumuzdan Etkinlikler</a:t>
            </a:r>
            <a:br>
              <a:rPr lang="tr-TR" dirty="0"/>
            </a:br>
            <a:r>
              <a:rPr lang="tr-TR" dirty="0"/>
              <a:t>Kitap Söyleşileri</a:t>
            </a:r>
          </a:p>
        </p:txBody>
      </p:sp>
      <p:pic>
        <p:nvPicPr>
          <p:cNvPr id="7" name="6 İçerik Yer Tutucusu" descr="k_21233632_4DD7D435-8336-447B-923B-F524AE357564.jpg"/>
          <p:cNvPicPr>
            <a:picLocks noGrp="1" noChangeAspect="1"/>
          </p:cNvPicPr>
          <p:nvPr>
            <p:ph sz="half" idx="2"/>
          </p:nvPr>
        </p:nvPicPr>
        <p:blipFill>
          <a:blip r:embed="rId2" cstate="print"/>
          <a:stretch>
            <a:fillRect/>
          </a:stretch>
        </p:blipFill>
        <p:spPr>
          <a:xfrm>
            <a:off x="3635896" y="2780928"/>
            <a:ext cx="5127504" cy="2880320"/>
          </a:xfrm>
        </p:spPr>
      </p:pic>
      <p:pic>
        <p:nvPicPr>
          <p:cNvPr id="8" name="7 İçerik Yer Tutucusu" descr="21233724_1E58B33A-1CF9-4E8A-A31C-99E86D339AAE.jpg"/>
          <p:cNvPicPr>
            <a:picLocks noGrp="1" noChangeAspect="1"/>
          </p:cNvPicPr>
          <p:nvPr>
            <p:ph sz="quarter" idx="4"/>
          </p:nvPr>
        </p:nvPicPr>
        <p:blipFill>
          <a:blip r:embed="rId3" cstate="print"/>
          <a:stretch>
            <a:fillRect/>
          </a:stretch>
        </p:blipFill>
        <p:spPr>
          <a:xfrm>
            <a:off x="611560" y="2420888"/>
            <a:ext cx="2952328" cy="3692814"/>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a:t>Okulumuzdan Etkinlikler</a:t>
            </a:r>
            <a:br>
              <a:rPr lang="tr-TR" dirty="0"/>
            </a:br>
            <a:r>
              <a:rPr lang="tr-TR" b="1" dirty="0"/>
              <a:t>Bilim Söyleşileri</a:t>
            </a:r>
          </a:p>
        </p:txBody>
      </p:sp>
      <p:pic>
        <p:nvPicPr>
          <p:cNvPr id="7" name="6 Resim" descr="13164803_IMG_4428.jpg"/>
          <p:cNvPicPr>
            <a:picLocks noChangeAspect="1"/>
          </p:cNvPicPr>
          <p:nvPr/>
        </p:nvPicPr>
        <p:blipFill>
          <a:blip r:embed="rId2" cstate="print"/>
          <a:stretch>
            <a:fillRect/>
          </a:stretch>
        </p:blipFill>
        <p:spPr>
          <a:xfrm>
            <a:off x="4716016" y="2348880"/>
            <a:ext cx="3381840" cy="4509120"/>
          </a:xfrm>
          <a:prstGeom prst="rect">
            <a:avLst/>
          </a:prstGeom>
        </p:spPr>
      </p:pic>
      <p:pic>
        <p:nvPicPr>
          <p:cNvPr id="8" name="7 Resim" descr="13164739_IMG_4407.jpg"/>
          <p:cNvPicPr>
            <a:picLocks noChangeAspect="1"/>
          </p:cNvPicPr>
          <p:nvPr/>
        </p:nvPicPr>
        <p:blipFill>
          <a:blip r:embed="rId3" cstate="print"/>
          <a:stretch>
            <a:fillRect/>
          </a:stretch>
        </p:blipFill>
        <p:spPr>
          <a:xfrm>
            <a:off x="971600" y="2348880"/>
            <a:ext cx="3182218" cy="450912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cstate="print"/>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640BAB49-521A-4847-8CD2-806C48DFA9A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cxnSp>
        <p:nvCxnSpPr>
          <p:cNvPr id="25" name="Straight Connector 24">
            <a:extLst>
              <a:ext uri="{FF2B5EF4-FFF2-40B4-BE49-F238E27FC236}">
                <a16:creationId xmlns:a16="http://schemas.microsoft.com/office/drawing/2014/main" id="{B98F1179-1183-4919-9064-D6B2602184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pic>
        <p:nvPicPr>
          <p:cNvPr id="27" name="Picture 26">
            <a:extLst>
              <a:ext uri="{FF2B5EF4-FFF2-40B4-BE49-F238E27FC236}">
                <a16:creationId xmlns:a16="http://schemas.microsoft.com/office/drawing/2014/main" id="{5FA5DA81-4C36-4310-92B7-8BB8D53BBCF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2" name="Başlık 1">
            <a:extLst>
              <a:ext uri="{FF2B5EF4-FFF2-40B4-BE49-F238E27FC236}">
                <a16:creationId xmlns:a16="http://schemas.microsoft.com/office/drawing/2014/main" id="{9531AB7C-7436-44D1-8F13-C7134EB0A096}"/>
              </a:ext>
            </a:extLst>
          </p:cNvPr>
          <p:cNvSpPr>
            <a:spLocks noGrp="1"/>
          </p:cNvSpPr>
          <p:nvPr>
            <p:ph type="title"/>
          </p:nvPr>
        </p:nvSpPr>
        <p:spPr>
          <a:xfrm>
            <a:off x="826964" y="4404852"/>
            <a:ext cx="7492258" cy="1054745"/>
          </a:xfrm>
        </p:spPr>
        <p:txBody>
          <a:bodyPr vert="horz" lIns="91440" tIns="45720" rIns="91440" bIns="45720" rtlCol="0" anchor="b">
            <a:normAutofit/>
          </a:bodyPr>
          <a:lstStyle/>
          <a:p>
            <a:r>
              <a:rPr lang="en-US" sz="5000" b="1"/>
              <a:t>Okulumuzdan Etkinlikler</a:t>
            </a:r>
          </a:p>
        </p:txBody>
      </p:sp>
      <p:sp>
        <p:nvSpPr>
          <p:cNvPr id="3" name="İçerik Yer Tutucusu 2">
            <a:extLst>
              <a:ext uri="{FF2B5EF4-FFF2-40B4-BE49-F238E27FC236}">
                <a16:creationId xmlns:a16="http://schemas.microsoft.com/office/drawing/2014/main" id="{217BF793-8AD7-4C21-AEEB-75AA92D15732}"/>
              </a:ext>
            </a:extLst>
          </p:cNvPr>
          <p:cNvSpPr>
            <a:spLocks noGrp="1"/>
          </p:cNvSpPr>
          <p:nvPr>
            <p:ph idx="1"/>
          </p:nvPr>
        </p:nvSpPr>
        <p:spPr>
          <a:xfrm>
            <a:off x="973836" y="5540582"/>
            <a:ext cx="7202795" cy="388793"/>
          </a:xfrm>
        </p:spPr>
        <p:txBody>
          <a:bodyPr vert="horz" lIns="91440" tIns="45720" rIns="91440" bIns="45720" rtlCol="0" anchor="t">
            <a:normAutofit/>
          </a:bodyPr>
          <a:lstStyle/>
          <a:p>
            <a:pPr marL="0" indent="0" algn="ctr">
              <a:lnSpc>
                <a:spcPct val="90000"/>
              </a:lnSpc>
              <a:buNone/>
            </a:pPr>
            <a:r>
              <a:rPr lang="en-US" sz="2100">
                <a:solidFill>
                  <a:schemeClr val="tx1"/>
                </a:solidFill>
              </a:rPr>
              <a:t>Tübitak Bilim Fuarı</a:t>
            </a:r>
          </a:p>
        </p:txBody>
      </p:sp>
      <p:sp>
        <p:nvSpPr>
          <p:cNvPr id="29" name="Rectangle 28">
            <a:extLst>
              <a:ext uri="{FF2B5EF4-FFF2-40B4-BE49-F238E27FC236}">
                <a16:creationId xmlns:a16="http://schemas.microsoft.com/office/drawing/2014/main" id="{0487C957-7FC7-4EA7-BDD6-7D6B357C92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3" y="1092200"/>
            <a:ext cx="7499739"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descr="iç mekan, tavan, kişi, duvar içeren bir resim&#10;&#10;Açıklama otomatik olarak oluşturuldu">
            <a:extLst>
              <a:ext uri="{FF2B5EF4-FFF2-40B4-BE49-F238E27FC236}">
                <a16:creationId xmlns:a16="http://schemas.microsoft.com/office/drawing/2014/main" id="{0E4E49CA-1296-42CE-BD9A-DECE3493A5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8384" r="-1" b="23504"/>
          <a:stretch/>
        </p:blipFill>
        <p:spPr>
          <a:xfrm>
            <a:off x="1171356" y="1410207"/>
            <a:ext cx="6806059" cy="2455875"/>
          </a:xfrm>
          <a:prstGeom prst="rect">
            <a:avLst/>
          </a:prstGeom>
        </p:spPr>
      </p:pic>
      <p:cxnSp>
        <p:nvCxnSpPr>
          <p:cNvPr id="31" name="Straight Connector 30">
            <a:extLst>
              <a:ext uri="{FF2B5EF4-FFF2-40B4-BE49-F238E27FC236}">
                <a16:creationId xmlns:a16="http://schemas.microsoft.com/office/drawing/2014/main" id="{4C1B9DA3-CEAD-441F-B353-6446DF8FB3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3836" y="5501254"/>
            <a:ext cx="7202795"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84329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cstate="print"/>
          <a:stretch/>
        </a:blipFill>
        <a:effectLst/>
      </p:bgPr>
    </p:bg>
    <p:spTree>
      <p:nvGrpSpPr>
        <p:cNvPr id="1" name=""/>
        <p:cNvGrpSpPr/>
        <p:nvPr/>
      </p:nvGrpSpPr>
      <p:grpSpPr>
        <a:xfrm>
          <a:off x="0" y="0"/>
          <a:ext cx="0" cy="0"/>
          <a:chOff x="0" y="0"/>
          <a:chExt cx="0" cy="0"/>
        </a:xfrm>
      </p:grpSpPr>
      <p:pic>
        <p:nvPicPr>
          <p:cNvPr id="21" name="Picture 10">
            <a:extLst>
              <a:ext uri="{FF2B5EF4-FFF2-40B4-BE49-F238E27FC236}">
                <a16:creationId xmlns:a16="http://schemas.microsoft.com/office/drawing/2014/main" id="{640BAB49-521A-4847-8CD2-806C48DFA9A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cxnSp>
        <p:nvCxnSpPr>
          <p:cNvPr id="22" name="Straight Connector 12">
            <a:extLst>
              <a:ext uri="{FF2B5EF4-FFF2-40B4-BE49-F238E27FC236}">
                <a16:creationId xmlns:a16="http://schemas.microsoft.com/office/drawing/2014/main" id="{B98F1179-1183-4919-9064-D6B2602184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pic>
        <p:nvPicPr>
          <p:cNvPr id="23" name="Picture 14">
            <a:extLst>
              <a:ext uri="{FF2B5EF4-FFF2-40B4-BE49-F238E27FC236}">
                <a16:creationId xmlns:a16="http://schemas.microsoft.com/office/drawing/2014/main" id="{5FA5DA81-4C36-4310-92B7-8BB8D53BBCF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2" name="Başlık 1">
            <a:extLst>
              <a:ext uri="{FF2B5EF4-FFF2-40B4-BE49-F238E27FC236}">
                <a16:creationId xmlns:a16="http://schemas.microsoft.com/office/drawing/2014/main" id="{9531AB7C-7436-44D1-8F13-C7134EB0A096}"/>
              </a:ext>
            </a:extLst>
          </p:cNvPr>
          <p:cNvSpPr>
            <a:spLocks noGrp="1"/>
          </p:cNvSpPr>
          <p:nvPr>
            <p:ph type="title"/>
          </p:nvPr>
        </p:nvSpPr>
        <p:spPr>
          <a:xfrm>
            <a:off x="826964" y="4404852"/>
            <a:ext cx="7492258" cy="1054745"/>
          </a:xfrm>
        </p:spPr>
        <p:txBody>
          <a:bodyPr vert="horz" lIns="91440" tIns="45720" rIns="91440" bIns="45720" rtlCol="0" anchor="b">
            <a:normAutofit/>
          </a:bodyPr>
          <a:lstStyle/>
          <a:p>
            <a:r>
              <a:rPr lang="en-US" sz="5000" b="1"/>
              <a:t>Okulumuzdan Etkinlikler</a:t>
            </a:r>
          </a:p>
        </p:txBody>
      </p:sp>
      <p:sp>
        <p:nvSpPr>
          <p:cNvPr id="3" name="İçerik Yer Tutucusu 2">
            <a:extLst>
              <a:ext uri="{FF2B5EF4-FFF2-40B4-BE49-F238E27FC236}">
                <a16:creationId xmlns:a16="http://schemas.microsoft.com/office/drawing/2014/main" id="{217BF793-8AD7-4C21-AEEB-75AA92D15732}"/>
              </a:ext>
            </a:extLst>
          </p:cNvPr>
          <p:cNvSpPr>
            <a:spLocks noGrp="1"/>
          </p:cNvSpPr>
          <p:nvPr>
            <p:ph idx="1"/>
          </p:nvPr>
        </p:nvSpPr>
        <p:spPr>
          <a:xfrm>
            <a:off x="973836" y="5540582"/>
            <a:ext cx="7202795" cy="388793"/>
          </a:xfrm>
        </p:spPr>
        <p:txBody>
          <a:bodyPr vert="horz" lIns="91440" tIns="45720" rIns="91440" bIns="45720" rtlCol="0" anchor="t">
            <a:normAutofit/>
          </a:bodyPr>
          <a:lstStyle/>
          <a:p>
            <a:pPr marL="0" indent="0" algn="ctr">
              <a:lnSpc>
                <a:spcPct val="90000"/>
              </a:lnSpc>
              <a:buNone/>
            </a:pPr>
            <a:r>
              <a:rPr lang="en-US" sz="2100">
                <a:solidFill>
                  <a:schemeClr val="tx1"/>
                </a:solidFill>
              </a:rPr>
              <a:t>Tübitak Bilim Fuarı</a:t>
            </a:r>
          </a:p>
        </p:txBody>
      </p:sp>
      <p:sp>
        <p:nvSpPr>
          <p:cNvPr id="24" name="Rectangle 16">
            <a:extLst>
              <a:ext uri="{FF2B5EF4-FFF2-40B4-BE49-F238E27FC236}">
                <a16:creationId xmlns:a16="http://schemas.microsoft.com/office/drawing/2014/main" id="{0487C957-7FC7-4EA7-BDD6-7D6B357C92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3" y="1092200"/>
            <a:ext cx="7499739"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Resim 5" descr="metin içeren bir resim&#10;&#10;Açıklama otomatik olarak oluşturuldu">
            <a:extLst>
              <a:ext uri="{FF2B5EF4-FFF2-40B4-BE49-F238E27FC236}">
                <a16:creationId xmlns:a16="http://schemas.microsoft.com/office/drawing/2014/main" id="{745F97D7-BB52-4B72-B391-D19F1B697C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81112" y="1410207"/>
            <a:ext cx="4986548" cy="2455875"/>
          </a:xfrm>
          <a:prstGeom prst="rect">
            <a:avLst/>
          </a:prstGeom>
        </p:spPr>
      </p:pic>
      <p:cxnSp>
        <p:nvCxnSpPr>
          <p:cNvPr id="25" name="Straight Connector 18">
            <a:extLst>
              <a:ext uri="{FF2B5EF4-FFF2-40B4-BE49-F238E27FC236}">
                <a16:creationId xmlns:a16="http://schemas.microsoft.com/office/drawing/2014/main" id="{4C1B9DA3-CEAD-441F-B353-6446DF8FB3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3836" y="5501254"/>
            <a:ext cx="7202795"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99884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531AB7C-7436-44D1-8F13-C7134EB0A096}"/>
              </a:ext>
            </a:extLst>
          </p:cNvPr>
          <p:cNvSpPr>
            <a:spLocks noGrp="1"/>
          </p:cNvSpPr>
          <p:nvPr>
            <p:ph type="title"/>
          </p:nvPr>
        </p:nvSpPr>
        <p:spPr>
          <a:xfrm>
            <a:off x="1168398" y="653378"/>
            <a:ext cx="6798734" cy="1303867"/>
          </a:xfrm>
        </p:spPr>
        <p:txBody>
          <a:bodyPr/>
          <a:lstStyle/>
          <a:p>
            <a:r>
              <a:rPr lang="tr-TR" b="1"/>
              <a:t>Okulumuzdan Etkinlikler</a:t>
            </a:r>
            <a:endParaRPr lang="tr-TR" b="1" dirty="0"/>
          </a:p>
        </p:txBody>
      </p:sp>
      <p:sp>
        <p:nvSpPr>
          <p:cNvPr id="3" name="İçerik Yer Tutucusu 2">
            <a:extLst>
              <a:ext uri="{FF2B5EF4-FFF2-40B4-BE49-F238E27FC236}">
                <a16:creationId xmlns:a16="http://schemas.microsoft.com/office/drawing/2014/main" id="{217BF793-8AD7-4C21-AEEB-75AA92D15732}"/>
              </a:ext>
            </a:extLst>
          </p:cNvPr>
          <p:cNvSpPr>
            <a:spLocks noGrp="1"/>
          </p:cNvSpPr>
          <p:nvPr>
            <p:ph idx="1"/>
          </p:nvPr>
        </p:nvSpPr>
        <p:spPr>
          <a:xfrm>
            <a:off x="1168396" y="1826265"/>
            <a:ext cx="6798736" cy="506817"/>
          </a:xfrm>
        </p:spPr>
        <p:txBody>
          <a:bodyPr/>
          <a:lstStyle/>
          <a:p>
            <a:pPr algn="ctr"/>
            <a:r>
              <a:rPr lang="tr-TR"/>
              <a:t>Belirli Günler ve Haftalar Etkinlikleri</a:t>
            </a:r>
            <a:endParaRPr lang="tr-TR" dirty="0"/>
          </a:p>
        </p:txBody>
      </p:sp>
      <p:pic>
        <p:nvPicPr>
          <p:cNvPr id="5" name="Resim 4" descr="metin, yer, iç mekan, kişi içeren bir resim&#10;&#10;Açıklama otomatik olarak oluşturuldu">
            <a:extLst>
              <a:ext uri="{FF2B5EF4-FFF2-40B4-BE49-F238E27FC236}">
                <a16:creationId xmlns:a16="http://schemas.microsoft.com/office/drawing/2014/main" id="{5C605F07-B00C-438E-81C2-51238DB9AB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9712" y="2571321"/>
            <a:ext cx="5436096" cy="3624064"/>
          </a:xfrm>
          <a:prstGeom prst="rect">
            <a:avLst/>
          </a:prstGeom>
        </p:spPr>
      </p:pic>
    </p:spTree>
    <p:extLst>
      <p:ext uri="{BB962C8B-B14F-4D97-AF65-F5344CB8AC3E}">
        <p14:creationId xmlns:p14="http://schemas.microsoft.com/office/powerpoint/2010/main" val="33699146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531AB7C-7436-44D1-8F13-C7134EB0A096}"/>
              </a:ext>
            </a:extLst>
          </p:cNvPr>
          <p:cNvSpPr>
            <a:spLocks noGrp="1"/>
          </p:cNvSpPr>
          <p:nvPr>
            <p:ph type="title"/>
          </p:nvPr>
        </p:nvSpPr>
        <p:spPr>
          <a:xfrm>
            <a:off x="1168398" y="653378"/>
            <a:ext cx="6798734" cy="1303867"/>
          </a:xfrm>
        </p:spPr>
        <p:txBody>
          <a:bodyPr/>
          <a:lstStyle/>
          <a:p>
            <a:r>
              <a:rPr lang="tr-TR" b="1" dirty="0"/>
              <a:t>Okulumuzdan Etkinlikler</a:t>
            </a:r>
          </a:p>
        </p:txBody>
      </p:sp>
      <p:sp>
        <p:nvSpPr>
          <p:cNvPr id="3" name="İçerik Yer Tutucusu 2">
            <a:extLst>
              <a:ext uri="{FF2B5EF4-FFF2-40B4-BE49-F238E27FC236}">
                <a16:creationId xmlns:a16="http://schemas.microsoft.com/office/drawing/2014/main" id="{217BF793-8AD7-4C21-AEEB-75AA92D15732}"/>
              </a:ext>
            </a:extLst>
          </p:cNvPr>
          <p:cNvSpPr>
            <a:spLocks noGrp="1"/>
          </p:cNvSpPr>
          <p:nvPr>
            <p:ph idx="1"/>
          </p:nvPr>
        </p:nvSpPr>
        <p:spPr>
          <a:xfrm>
            <a:off x="1168396" y="1826265"/>
            <a:ext cx="6798736" cy="506817"/>
          </a:xfrm>
        </p:spPr>
        <p:txBody>
          <a:bodyPr/>
          <a:lstStyle/>
          <a:p>
            <a:pPr algn="ctr"/>
            <a:r>
              <a:rPr lang="tr-TR" dirty="0"/>
              <a:t>Belirli Günler ve Haftalar Etkinlikleri</a:t>
            </a:r>
          </a:p>
        </p:txBody>
      </p:sp>
      <p:pic>
        <p:nvPicPr>
          <p:cNvPr id="6" name="Resim 5" descr="metin, ağaç, açık hava, kırmızı içeren bir resim&#10;&#10;Açıklama otomatik olarak oluşturuldu">
            <a:extLst>
              <a:ext uri="{FF2B5EF4-FFF2-40B4-BE49-F238E27FC236}">
                <a16:creationId xmlns:a16="http://schemas.microsoft.com/office/drawing/2014/main" id="{F6301DBD-16CD-48FD-86C6-3B686526BF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647096" y="1216065"/>
            <a:ext cx="4065831" cy="6264696"/>
          </a:xfrm>
          <a:prstGeom prst="rect">
            <a:avLst/>
          </a:prstGeom>
        </p:spPr>
      </p:pic>
    </p:spTree>
    <p:extLst>
      <p:ext uri="{BB962C8B-B14F-4D97-AF65-F5344CB8AC3E}">
        <p14:creationId xmlns:p14="http://schemas.microsoft.com/office/powerpoint/2010/main" val="33436374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cstate="print"/>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sim 2">
            <a:extLst>
              <a:ext uri="{FF2B5EF4-FFF2-40B4-BE49-F238E27FC236}">
                <a16:creationId xmlns:a16="http://schemas.microsoft.com/office/drawing/2014/main" id="{A7031B4F-50FA-4D01-8F11-FB227FABC4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548" r="26051" b="1"/>
          <a:stretch/>
        </p:blipFill>
        <p:spPr>
          <a:xfrm rot="5400000">
            <a:off x="1633246" y="-780506"/>
            <a:ext cx="5883295" cy="8420582"/>
          </a:xfrm>
          <a:prstGeom prst="rect">
            <a:avLst/>
          </a:prstGeom>
        </p:spPr>
      </p:pic>
      <p:sp>
        <p:nvSpPr>
          <p:cNvPr id="10" name="Rectangle 9">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609600"/>
            <a:ext cx="82296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sp>
      <p:grpSp>
        <p:nvGrpSpPr>
          <p:cNvPr id="12" name="Group 11">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9176000" cy="658368"/>
            <a:chOff x="-18288" y="3128956"/>
            <a:chExt cx="12234672" cy="658368"/>
          </a:xfrm>
        </p:grpSpPr>
        <p:sp useBgFill="1">
          <p:nvSpPr>
            <p:cNvPr id="13"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4" name="Picture 13">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cstate="print">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5"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6" name="Picture 15">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cstate="print">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Tree>
    <p:extLst>
      <p:ext uri="{BB962C8B-B14F-4D97-AF65-F5344CB8AC3E}">
        <p14:creationId xmlns:p14="http://schemas.microsoft.com/office/powerpoint/2010/main" val="2951660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a:extLst>
              <a:ext uri="{FF2B5EF4-FFF2-40B4-BE49-F238E27FC236}">
                <a16:creationId xmlns:a16="http://schemas.microsoft.com/office/drawing/2014/main" id="{47605C6D-FFCB-42F8-A3FE-1A5A24830A66}"/>
              </a:ext>
            </a:extLst>
          </p:cNvPr>
          <p:cNvSpPr>
            <a:spLocks noGrp="1"/>
          </p:cNvSpPr>
          <p:nvPr>
            <p:ph type="title"/>
          </p:nvPr>
        </p:nvSpPr>
        <p:spPr/>
        <p:txBody>
          <a:bodyPr>
            <a:normAutofit/>
          </a:bodyPr>
          <a:lstStyle/>
          <a:p>
            <a:r>
              <a:rPr lang="tr-TR" sz="4400" b="1" dirty="0"/>
              <a:t>Okula Giriş ve Tercih</a:t>
            </a:r>
          </a:p>
        </p:txBody>
      </p:sp>
      <p:sp>
        <p:nvSpPr>
          <p:cNvPr id="40" name="Metin kutusu 39">
            <a:extLst>
              <a:ext uri="{FF2B5EF4-FFF2-40B4-BE49-F238E27FC236}">
                <a16:creationId xmlns:a16="http://schemas.microsoft.com/office/drawing/2014/main" id="{75B1F3C7-1746-431A-A134-4FDD45A4B252}"/>
              </a:ext>
            </a:extLst>
          </p:cNvPr>
          <p:cNvSpPr txBox="1"/>
          <p:nvPr/>
        </p:nvSpPr>
        <p:spPr>
          <a:xfrm>
            <a:off x="1176865" y="2526343"/>
            <a:ext cx="7283567" cy="2985433"/>
          </a:xfrm>
          <a:prstGeom prst="rect">
            <a:avLst/>
          </a:prstGeom>
          <a:noFill/>
        </p:spPr>
        <p:txBody>
          <a:bodyPr wrap="square" rtlCol="0">
            <a:spAutoFit/>
          </a:bodyPr>
          <a:lstStyle/>
          <a:p>
            <a:r>
              <a:rPr lang="tr-TR" sz="2800" b="1" dirty="0"/>
              <a:t>Okulumuz adrese dayalı tercih listelerine göre öğrenci almaktadır.</a:t>
            </a:r>
          </a:p>
          <a:p>
            <a:endParaRPr lang="tr-TR" sz="2800" b="1" dirty="0"/>
          </a:p>
          <a:p>
            <a:endParaRPr lang="tr-TR" sz="2800" b="1" dirty="0"/>
          </a:p>
          <a:p>
            <a:pPr algn="ctr"/>
            <a:r>
              <a:rPr lang="tr-TR" sz="2800" b="1" dirty="0"/>
              <a:t>                2024-2025 Eğitim Öğretim Yılı</a:t>
            </a:r>
          </a:p>
          <a:p>
            <a:pPr algn="ctr"/>
            <a:r>
              <a:rPr lang="tr-TR" sz="2800" b="1" dirty="0"/>
              <a:t>               9. Sınıf Kontenjanımız: 102</a:t>
            </a:r>
            <a:endParaRPr lang="tr-TR" sz="2800" b="1" u="sng" dirty="0"/>
          </a:p>
          <a:p>
            <a:endParaRPr lang="tr-TR" sz="2000" b="1" dirty="0"/>
          </a:p>
        </p:txBody>
      </p:sp>
      <p:pic>
        <p:nvPicPr>
          <p:cNvPr id="9" name="Resim 8">
            <a:extLst>
              <a:ext uri="{FF2B5EF4-FFF2-40B4-BE49-F238E27FC236}">
                <a16:creationId xmlns:a16="http://schemas.microsoft.com/office/drawing/2014/main" id="{EE1E759F-7930-458E-9E51-ED6E1B8B39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3560437"/>
            <a:ext cx="2297602" cy="2420888"/>
          </a:xfrm>
          <a:prstGeom prst="rect">
            <a:avLst/>
          </a:prstGeom>
        </p:spPr>
      </p:pic>
    </p:spTree>
    <p:extLst>
      <p:ext uri="{BB962C8B-B14F-4D97-AF65-F5344CB8AC3E}">
        <p14:creationId xmlns:p14="http://schemas.microsoft.com/office/powerpoint/2010/main" val="26027898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531AB7C-7436-44D1-8F13-C7134EB0A096}"/>
              </a:ext>
            </a:extLst>
          </p:cNvPr>
          <p:cNvSpPr>
            <a:spLocks noGrp="1"/>
          </p:cNvSpPr>
          <p:nvPr>
            <p:ph type="title"/>
          </p:nvPr>
        </p:nvSpPr>
        <p:spPr>
          <a:xfrm>
            <a:off x="1168398" y="653378"/>
            <a:ext cx="6798734" cy="1303867"/>
          </a:xfrm>
        </p:spPr>
        <p:txBody>
          <a:bodyPr/>
          <a:lstStyle/>
          <a:p>
            <a:r>
              <a:rPr lang="tr-TR" b="1" dirty="0"/>
              <a:t>Okulumuzdan Etkinlikler</a:t>
            </a:r>
          </a:p>
        </p:txBody>
      </p:sp>
      <p:sp>
        <p:nvSpPr>
          <p:cNvPr id="3" name="İçerik Yer Tutucusu 2">
            <a:extLst>
              <a:ext uri="{FF2B5EF4-FFF2-40B4-BE49-F238E27FC236}">
                <a16:creationId xmlns:a16="http://schemas.microsoft.com/office/drawing/2014/main" id="{217BF793-8AD7-4C21-AEEB-75AA92D15732}"/>
              </a:ext>
            </a:extLst>
          </p:cNvPr>
          <p:cNvSpPr>
            <a:spLocks noGrp="1"/>
          </p:cNvSpPr>
          <p:nvPr>
            <p:ph idx="1"/>
          </p:nvPr>
        </p:nvSpPr>
        <p:spPr>
          <a:xfrm>
            <a:off x="1157450" y="1855495"/>
            <a:ext cx="6798736" cy="506817"/>
          </a:xfrm>
        </p:spPr>
        <p:txBody>
          <a:bodyPr>
            <a:normAutofit/>
          </a:bodyPr>
          <a:lstStyle/>
          <a:p>
            <a:pPr algn="ctr"/>
            <a:r>
              <a:rPr lang="tr-TR" dirty="0"/>
              <a:t>Belirli Günler ve Haftalar</a:t>
            </a:r>
          </a:p>
        </p:txBody>
      </p:sp>
      <p:pic>
        <p:nvPicPr>
          <p:cNvPr id="5" name="Resim 4">
            <a:extLst>
              <a:ext uri="{FF2B5EF4-FFF2-40B4-BE49-F238E27FC236}">
                <a16:creationId xmlns:a16="http://schemas.microsoft.com/office/drawing/2014/main" id="{EC8CBC61-2D20-441A-8348-46A4D2297A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1640" y="2390811"/>
            <a:ext cx="6803887" cy="3822010"/>
          </a:xfrm>
          <a:prstGeom prst="rect">
            <a:avLst/>
          </a:prstGeom>
        </p:spPr>
      </p:pic>
    </p:spTree>
    <p:extLst>
      <p:ext uri="{BB962C8B-B14F-4D97-AF65-F5344CB8AC3E}">
        <p14:creationId xmlns:p14="http://schemas.microsoft.com/office/powerpoint/2010/main" val="10118853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531AB7C-7436-44D1-8F13-C7134EB0A096}"/>
              </a:ext>
            </a:extLst>
          </p:cNvPr>
          <p:cNvSpPr>
            <a:spLocks noGrp="1"/>
          </p:cNvSpPr>
          <p:nvPr>
            <p:ph type="title"/>
          </p:nvPr>
        </p:nvSpPr>
        <p:spPr>
          <a:xfrm>
            <a:off x="1168398" y="653378"/>
            <a:ext cx="6798734" cy="1303867"/>
          </a:xfrm>
        </p:spPr>
        <p:txBody>
          <a:bodyPr/>
          <a:lstStyle/>
          <a:p>
            <a:r>
              <a:rPr lang="tr-TR" b="1" dirty="0"/>
              <a:t>Okulumuzdan Etkinlikler</a:t>
            </a:r>
          </a:p>
        </p:txBody>
      </p:sp>
      <p:sp>
        <p:nvSpPr>
          <p:cNvPr id="3" name="İçerik Yer Tutucusu 2">
            <a:extLst>
              <a:ext uri="{FF2B5EF4-FFF2-40B4-BE49-F238E27FC236}">
                <a16:creationId xmlns:a16="http://schemas.microsoft.com/office/drawing/2014/main" id="{217BF793-8AD7-4C21-AEEB-75AA92D15732}"/>
              </a:ext>
            </a:extLst>
          </p:cNvPr>
          <p:cNvSpPr>
            <a:spLocks noGrp="1"/>
          </p:cNvSpPr>
          <p:nvPr>
            <p:ph idx="1"/>
          </p:nvPr>
        </p:nvSpPr>
        <p:spPr>
          <a:xfrm>
            <a:off x="1168396" y="1826265"/>
            <a:ext cx="6798736" cy="506817"/>
          </a:xfrm>
        </p:spPr>
        <p:txBody>
          <a:bodyPr>
            <a:normAutofit fontScale="85000" lnSpcReduction="10000"/>
          </a:bodyPr>
          <a:lstStyle/>
          <a:p>
            <a:pPr algn="ctr"/>
            <a:r>
              <a:rPr lang="tr-TR" dirty="0"/>
              <a:t>Sportif Başarılar (Boks, Dart, Voleybol ve Futbol Takımları)</a:t>
            </a:r>
          </a:p>
        </p:txBody>
      </p:sp>
      <p:pic>
        <p:nvPicPr>
          <p:cNvPr id="5" name="Resim 4" descr="bina, kişi, zemin, açık hava içeren bir resim&#10;&#10;Açıklama otomatik olarak oluşturuldu">
            <a:extLst>
              <a:ext uri="{FF2B5EF4-FFF2-40B4-BE49-F238E27FC236}">
                <a16:creationId xmlns:a16="http://schemas.microsoft.com/office/drawing/2014/main" id="{77BDC6A4-A801-4B84-A9D9-D844A7D85E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3752" y="2492896"/>
            <a:ext cx="4788024" cy="3591018"/>
          </a:xfrm>
          <a:prstGeom prst="rect">
            <a:avLst/>
          </a:prstGeom>
        </p:spPr>
      </p:pic>
    </p:spTree>
    <p:extLst>
      <p:ext uri="{BB962C8B-B14F-4D97-AF65-F5344CB8AC3E}">
        <p14:creationId xmlns:p14="http://schemas.microsoft.com/office/powerpoint/2010/main" val="26580399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531AB7C-7436-44D1-8F13-C7134EB0A096}"/>
              </a:ext>
            </a:extLst>
          </p:cNvPr>
          <p:cNvSpPr>
            <a:spLocks noGrp="1"/>
          </p:cNvSpPr>
          <p:nvPr>
            <p:ph type="title"/>
          </p:nvPr>
        </p:nvSpPr>
        <p:spPr>
          <a:xfrm>
            <a:off x="1168398" y="653378"/>
            <a:ext cx="6798734" cy="1303867"/>
          </a:xfrm>
        </p:spPr>
        <p:txBody>
          <a:bodyPr/>
          <a:lstStyle/>
          <a:p>
            <a:r>
              <a:rPr lang="tr-TR" b="1" dirty="0"/>
              <a:t>Okulumuzdan Etkinlikler</a:t>
            </a:r>
          </a:p>
        </p:txBody>
      </p:sp>
      <p:sp>
        <p:nvSpPr>
          <p:cNvPr id="3" name="İçerik Yer Tutucusu 2">
            <a:extLst>
              <a:ext uri="{FF2B5EF4-FFF2-40B4-BE49-F238E27FC236}">
                <a16:creationId xmlns:a16="http://schemas.microsoft.com/office/drawing/2014/main" id="{217BF793-8AD7-4C21-AEEB-75AA92D15732}"/>
              </a:ext>
            </a:extLst>
          </p:cNvPr>
          <p:cNvSpPr>
            <a:spLocks noGrp="1"/>
          </p:cNvSpPr>
          <p:nvPr>
            <p:ph idx="1"/>
          </p:nvPr>
        </p:nvSpPr>
        <p:spPr>
          <a:xfrm>
            <a:off x="1168396" y="1826265"/>
            <a:ext cx="6798736" cy="506817"/>
          </a:xfrm>
        </p:spPr>
        <p:txBody>
          <a:bodyPr>
            <a:normAutofit fontScale="85000" lnSpcReduction="10000"/>
          </a:bodyPr>
          <a:lstStyle/>
          <a:p>
            <a:pPr algn="ctr"/>
            <a:r>
              <a:rPr lang="tr-TR" dirty="0"/>
              <a:t>Sportif Başarılar (Boks, Dart, Voleybol ve Futbol Takımları)</a:t>
            </a:r>
          </a:p>
        </p:txBody>
      </p:sp>
      <p:pic>
        <p:nvPicPr>
          <p:cNvPr id="6" name="Resim 5" descr="yer, kişi, iç mekan, grup içeren bir resim&#10;&#10;Açıklama otomatik olarak oluşturuldu">
            <a:extLst>
              <a:ext uri="{FF2B5EF4-FFF2-40B4-BE49-F238E27FC236}">
                <a16:creationId xmlns:a16="http://schemas.microsoft.com/office/drawing/2014/main" id="{116D9040-3AC6-42F3-A388-1A0576DB3B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3828" y="2352053"/>
            <a:ext cx="3096344" cy="3871467"/>
          </a:xfrm>
          <a:prstGeom prst="rect">
            <a:avLst/>
          </a:prstGeom>
        </p:spPr>
      </p:pic>
    </p:spTree>
    <p:extLst>
      <p:ext uri="{BB962C8B-B14F-4D97-AF65-F5344CB8AC3E}">
        <p14:creationId xmlns:p14="http://schemas.microsoft.com/office/powerpoint/2010/main" val="9465110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531AB7C-7436-44D1-8F13-C7134EB0A096}"/>
              </a:ext>
            </a:extLst>
          </p:cNvPr>
          <p:cNvSpPr>
            <a:spLocks noGrp="1"/>
          </p:cNvSpPr>
          <p:nvPr>
            <p:ph type="title"/>
          </p:nvPr>
        </p:nvSpPr>
        <p:spPr>
          <a:xfrm>
            <a:off x="1168398" y="653378"/>
            <a:ext cx="6798734" cy="1303867"/>
          </a:xfrm>
        </p:spPr>
        <p:txBody>
          <a:bodyPr/>
          <a:lstStyle/>
          <a:p>
            <a:r>
              <a:rPr lang="tr-TR" b="1" dirty="0"/>
              <a:t>Okulumuzdan Etkinlikler</a:t>
            </a:r>
          </a:p>
        </p:txBody>
      </p:sp>
      <p:sp>
        <p:nvSpPr>
          <p:cNvPr id="3" name="İçerik Yer Tutucusu 2">
            <a:extLst>
              <a:ext uri="{FF2B5EF4-FFF2-40B4-BE49-F238E27FC236}">
                <a16:creationId xmlns:a16="http://schemas.microsoft.com/office/drawing/2014/main" id="{217BF793-8AD7-4C21-AEEB-75AA92D15732}"/>
              </a:ext>
            </a:extLst>
          </p:cNvPr>
          <p:cNvSpPr>
            <a:spLocks noGrp="1"/>
          </p:cNvSpPr>
          <p:nvPr>
            <p:ph idx="1"/>
          </p:nvPr>
        </p:nvSpPr>
        <p:spPr>
          <a:xfrm>
            <a:off x="1168396" y="1826265"/>
            <a:ext cx="6798736" cy="506817"/>
          </a:xfrm>
        </p:spPr>
        <p:txBody>
          <a:bodyPr>
            <a:normAutofit fontScale="85000" lnSpcReduction="10000"/>
          </a:bodyPr>
          <a:lstStyle/>
          <a:p>
            <a:pPr algn="ctr"/>
            <a:r>
              <a:rPr lang="tr-TR" dirty="0"/>
              <a:t>Sportif Başarılar (Boks, Dart, Voleybol ve Futbol Takımları)</a:t>
            </a:r>
          </a:p>
        </p:txBody>
      </p:sp>
      <p:pic>
        <p:nvPicPr>
          <p:cNvPr id="12" name="Resim 11" descr="kişi, spor, iç mekan, genç içeren bir resim&#10;&#10;Açıklama otomatik olarak oluşturuldu">
            <a:extLst>
              <a:ext uri="{FF2B5EF4-FFF2-40B4-BE49-F238E27FC236}">
                <a16:creationId xmlns:a16="http://schemas.microsoft.com/office/drawing/2014/main" id="{CD8210C6-B346-40A7-BCF5-7E0B0C2EBB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5720" y="2365337"/>
            <a:ext cx="5364088" cy="4023066"/>
          </a:xfrm>
          <a:prstGeom prst="rect">
            <a:avLst/>
          </a:prstGeom>
        </p:spPr>
      </p:pic>
    </p:spTree>
    <p:extLst>
      <p:ext uri="{BB962C8B-B14F-4D97-AF65-F5344CB8AC3E}">
        <p14:creationId xmlns:p14="http://schemas.microsoft.com/office/powerpoint/2010/main" val="9971966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531AB7C-7436-44D1-8F13-C7134EB0A096}"/>
              </a:ext>
            </a:extLst>
          </p:cNvPr>
          <p:cNvSpPr>
            <a:spLocks noGrp="1"/>
          </p:cNvSpPr>
          <p:nvPr>
            <p:ph type="title"/>
          </p:nvPr>
        </p:nvSpPr>
        <p:spPr>
          <a:xfrm>
            <a:off x="1168398" y="653378"/>
            <a:ext cx="6798734" cy="1303867"/>
          </a:xfrm>
        </p:spPr>
        <p:txBody>
          <a:bodyPr/>
          <a:lstStyle/>
          <a:p>
            <a:r>
              <a:rPr lang="tr-TR" b="1" dirty="0"/>
              <a:t>Okulumuzdan Etkinlikler</a:t>
            </a:r>
          </a:p>
        </p:txBody>
      </p:sp>
      <p:sp>
        <p:nvSpPr>
          <p:cNvPr id="3" name="İçerik Yer Tutucusu 2">
            <a:extLst>
              <a:ext uri="{FF2B5EF4-FFF2-40B4-BE49-F238E27FC236}">
                <a16:creationId xmlns:a16="http://schemas.microsoft.com/office/drawing/2014/main" id="{217BF793-8AD7-4C21-AEEB-75AA92D15732}"/>
              </a:ext>
            </a:extLst>
          </p:cNvPr>
          <p:cNvSpPr>
            <a:spLocks noGrp="1"/>
          </p:cNvSpPr>
          <p:nvPr>
            <p:ph idx="1"/>
          </p:nvPr>
        </p:nvSpPr>
        <p:spPr>
          <a:xfrm>
            <a:off x="1157450" y="1855495"/>
            <a:ext cx="6798736" cy="506817"/>
          </a:xfrm>
        </p:spPr>
        <p:txBody>
          <a:bodyPr>
            <a:normAutofit/>
          </a:bodyPr>
          <a:lstStyle/>
          <a:p>
            <a:pPr algn="ctr"/>
            <a:r>
              <a:rPr lang="tr-TR" dirty="0"/>
              <a:t>Üniversite Gezileri</a:t>
            </a:r>
          </a:p>
        </p:txBody>
      </p:sp>
      <p:pic>
        <p:nvPicPr>
          <p:cNvPr id="7" name="Resim 6" descr="açık hava, gök, ağaç, bina içeren bir resim&#10;&#10;Açıklama otomatik olarak oluşturuldu">
            <a:extLst>
              <a:ext uri="{FF2B5EF4-FFF2-40B4-BE49-F238E27FC236}">
                <a16:creationId xmlns:a16="http://schemas.microsoft.com/office/drawing/2014/main" id="{89339CAA-E7A4-4681-B9C8-F73684A1C7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9413" y="2362312"/>
            <a:ext cx="6336704" cy="4046249"/>
          </a:xfrm>
          <a:prstGeom prst="rect">
            <a:avLst/>
          </a:prstGeom>
        </p:spPr>
      </p:pic>
    </p:spTree>
    <p:extLst>
      <p:ext uri="{BB962C8B-B14F-4D97-AF65-F5344CB8AC3E}">
        <p14:creationId xmlns:p14="http://schemas.microsoft.com/office/powerpoint/2010/main" val="35896042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531AB7C-7436-44D1-8F13-C7134EB0A096}"/>
              </a:ext>
            </a:extLst>
          </p:cNvPr>
          <p:cNvSpPr>
            <a:spLocks noGrp="1"/>
          </p:cNvSpPr>
          <p:nvPr>
            <p:ph type="title"/>
          </p:nvPr>
        </p:nvSpPr>
        <p:spPr>
          <a:xfrm>
            <a:off x="1168398" y="653378"/>
            <a:ext cx="6798734" cy="1303867"/>
          </a:xfrm>
        </p:spPr>
        <p:txBody>
          <a:bodyPr/>
          <a:lstStyle/>
          <a:p>
            <a:r>
              <a:rPr lang="tr-TR" b="1" dirty="0"/>
              <a:t>Okulumuzdan Etkinlikler</a:t>
            </a:r>
          </a:p>
        </p:txBody>
      </p:sp>
      <p:sp>
        <p:nvSpPr>
          <p:cNvPr id="3" name="İçerik Yer Tutucusu 2">
            <a:extLst>
              <a:ext uri="{FF2B5EF4-FFF2-40B4-BE49-F238E27FC236}">
                <a16:creationId xmlns:a16="http://schemas.microsoft.com/office/drawing/2014/main" id="{217BF793-8AD7-4C21-AEEB-75AA92D15732}"/>
              </a:ext>
            </a:extLst>
          </p:cNvPr>
          <p:cNvSpPr>
            <a:spLocks noGrp="1"/>
          </p:cNvSpPr>
          <p:nvPr>
            <p:ph idx="1"/>
          </p:nvPr>
        </p:nvSpPr>
        <p:spPr>
          <a:xfrm>
            <a:off x="1157450" y="1855495"/>
            <a:ext cx="6798736" cy="506817"/>
          </a:xfrm>
        </p:spPr>
        <p:txBody>
          <a:bodyPr>
            <a:normAutofit/>
          </a:bodyPr>
          <a:lstStyle/>
          <a:p>
            <a:pPr algn="ctr"/>
            <a:r>
              <a:rPr lang="tr-TR" dirty="0"/>
              <a:t>Kültür Gezileri</a:t>
            </a:r>
          </a:p>
        </p:txBody>
      </p:sp>
      <p:pic>
        <p:nvPicPr>
          <p:cNvPr id="4" name="3 Resim" descr="image_123650291 (1).JPG"/>
          <p:cNvPicPr>
            <a:picLocks noChangeAspect="1"/>
          </p:cNvPicPr>
          <p:nvPr/>
        </p:nvPicPr>
        <p:blipFill>
          <a:blip r:embed="rId2" cstate="print"/>
          <a:stretch>
            <a:fillRect/>
          </a:stretch>
        </p:blipFill>
        <p:spPr>
          <a:xfrm>
            <a:off x="2843808" y="2276872"/>
            <a:ext cx="3219822" cy="4293096"/>
          </a:xfrm>
          <a:prstGeom prst="rect">
            <a:avLst/>
          </a:prstGeom>
        </p:spPr>
      </p:pic>
    </p:spTree>
    <p:extLst>
      <p:ext uri="{BB962C8B-B14F-4D97-AF65-F5344CB8AC3E}">
        <p14:creationId xmlns:p14="http://schemas.microsoft.com/office/powerpoint/2010/main" val="35896042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531AB7C-7436-44D1-8F13-C7134EB0A096}"/>
              </a:ext>
            </a:extLst>
          </p:cNvPr>
          <p:cNvSpPr>
            <a:spLocks noGrp="1"/>
          </p:cNvSpPr>
          <p:nvPr>
            <p:ph type="title"/>
          </p:nvPr>
        </p:nvSpPr>
        <p:spPr>
          <a:xfrm>
            <a:off x="1168398" y="653378"/>
            <a:ext cx="6798734" cy="1303867"/>
          </a:xfrm>
        </p:spPr>
        <p:txBody>
          <a:bodyPr/>
          <a:lstStyle/>
          <a:p>
            <a:r>
              <a:rPr lang="tr-TR" b="1" dirty="0"/>
              <a:t>Okulumuzdan Etkinlikler</a:t>
            </a:r>
          </a:p>
        </p:txBody>
      </p:sp>
      <p:sp>
        <p:nvSpPr>
          <p:cNvPr id="3" name="İçerik Yer Tutucusu 2">
            <a:extLst>
              <a:ext uri="{FF2B5EF4-FFF2-40B4-BE49-F238E27FC236}">
                <a16:creationId xmlns:a16="http://schemas.microsoft.com/office/drawing/2014/main" id="{217BF793-8AD7-4C21-AEEB-75AA92D15732}"/>
              </a:ext>
            </a:extLst>
          </p:cNvPr>
          <p:cNvSpPr>
            <a:spLocks noGrp="1"/>
          </p:cNvSpPr>
          <p:nvPr>
            <p:ph idx="1"/>
          </p:nvPr>
        </p:nvSpPr>
        <p:spPr>
          <a:xfrm>
            <a:off x="1157450" y="1855495"/>
            <a:ext cx="6798736" cy="506817"/>
          </a:xfrm>
        </p:spPr>
        <p:txBody>
          <a:bodyPr>
            <a:normAutofit/>
          </a:bodyPr>
          <a:lstStyle/>
          <a:p>
            <a:pPr algn="ctr"/>
            <a:r>
              <a:rPr lang="tr-TR" dirty="0"/>
              <a:t>E-Dergi 1. Sayı</a:t>
            </a:r>
          </a:p>
        </p:txBody>
      </p:sp>
      <p:pic>
        <p:nvPicPr>
          <p:cNvPr id="6" name="132298229_407434833793777_7333174000462222796_n">
            <a:hlinkClick r:id="" action="ppaction://media"/>
            <a:extLst>
              <a:ext uri="{FF2B5EF4-FFF2-40B4-BE49-F238E27FC236}">
                <a16:creationId xmlns:a16="http://schemas.microsoft.com/office/drawing/2014/main" id="{30898986-83B0-4184-AED0-B1D4C9BB54A7}"/>
              </a:ext>
            </a:extLst>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2527993" y="2352117"/>
            <a:ext cx="4057650" cy="4057650"/>
          </a:xfrm>
          <a:prstGeom prst="rect">
            <a:avLst/>
          </a:prstGeom>
        </p:spPr>
      </p:pic>
    </p:spTree>
    <p:extLst>
      <p:ext uri="{BB962C8B-B14F-4D97-AF65-F5344CB8AC3E}">
        <p14:creationId xmlns:p14="http://schemas.microsoft.com/office/powerpoint/2010/main" val="269899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531AB7C-7436-44D1-8F13-C7134EB0A096}"/>
              </a:ext>
            </a:extLst>
          </p:cNvPr>
          <p:cNvSpPr>
            <a:spLocks noGrp="1"/>
          </p:cNvSpPr>
          <p:nvPr>
            <p:ph type="title"/>
          </p:nvPr>
        </p:nvSpPr>
        <p:spPr>
          <a:xfrm>
            <a:off x="1168398" y="653378"/>
            <a:ext cx="6798734" cy="1303867"/>
          </a:xfrm>
        </p:spPr>
        <p:txBody>
          <a:bodyPr/>
          <a:lstStyle/>
          <a:p>
            <a:r>
              <a:rPr lang="tr-TR" b="1" dirty="0"/>
              <a:t>Okulumuzdan Etkinlikler</a:t>
            </a:r>
          </a:p>
        </p:txBody>
      </p:sp>
      <p:sp>
        <p:nvSpPr>
          <p:cNvPr id="3" name="İçerik Yer Tutucusu 2">
            <a:extLst>
              <a:ext uri="{FF2B5EF4-FFF2-40B4-BE49-F238E27FC236}">
                <a16:creationId xmlns:a16="http://schemas.microsoft.com/office/drawing/2014/main" id="{217BF793-8AD7-4C21-AEEB-75AA92D15732}"/>
              </a:ext>
            </a:extLst>
          </p:cNvPr>
          <p:cNvSpPr>
            <a:spLocks noGrp="1"/>
          </p:cNvSpPr>
          <p:nvPr>
            <p:ph idx="1"/>
          </p:nvPr>
        </p:nvSpPr>
        <p:spPr>
          <a:xfrm>
            <a:off x="1185709" y="1652961"/>
            <a:ext cx="6798736" cy="506817"/>
          </a:xfrm>
        </p:spPr>
        <p:txBody>
          <a:bodyPr>
            <a:normAutofit/>
          </a:bodyPr>
          <a:lstStyle/>
          <a:p>
            <a:pPr algn="ctr"/>
            <a:r>
              <a:rPr lang="tr-TR" dirty="0"/>
              <a:t>E-Dergi 2. Sayı </a:t>
            </a:r>
          </a:p>
        </p:txBody>
      </p:sp>
      <p:pic>
        <p:nvPicPr>
          <p:cNvPr id="4" name="WhatsApp Video 2021-04-05 at 17.46.57">
            <a:hlinkClick r:id="" action="ppaction://media"/>
            <a:extLst>
              <a:ext uri="{FF2B5EF4-FFF2-40B4-BE49-F238E27FC236}">
                <a16:creationId xmlns:a16="http://schemas.microsoft.com/office/drawing/2014/main" id="{8F407506-4617-4B09-A92B-3EFEC88465B8}"/>
              </a:ext>
            </a:extLst>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3059832" y="2159778"/>
            <a:ext cx="3463280" cy="4329100"/>
          </a:xfrm>
          <a:prstGeom prst="rect">
            <a:avLst/>
          </a:prstGeom>
        </p:spPr>
      </p:pic>
    </p:spTree>
    <p:extLst>
      <p:ext uri="{BB962C8B-B14F-4D97-AF65-F5344CB8AC3E}">
        <p14:creationId xmlns:p14="http://schemas.microsoft.com/office/powerpoint/2010/main" val="142473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531AB7C-7436-44D1-8F13-C7134EB0A096}"/>
              </a:ext>
            </a:extLst>
          </p:cNvPr>
          <p:cNvSpPr>
            <a:spLocks noGrp="1"/>
          </p:cNvSpPr>
          <p:nvPr>
            <p:ph type="title"/>
          </p:nvPr>
        </p:nvSpPr>
        <p:spPr>
          <a:xfrm>
            <a:off x="1168398" y="653378"/>
            <a:ext cx="6798734" cy="1303867"/>
          </a:xfrm>
        </p:spPr>
        <p:txBody>
          <a:bodyPr/>
          <a:lstStyle/>
          <a:p>
            <a:r>
              <a:rPr lang="tr-TR" b="1" dirty="0"/>
              <a:t>Okulumuzdan Etkinlikler</a:t>
            </a:r>
          </a:p>
        </p:txBody>
      </p:sp>
      <p:sp>
        <p:nvSpPr>
          <p:cNvPr id="3" name="İçerik Yer Tutucusu 2">
            <a:extLst>
              <a:ext uri="{FF2B5EF4-FFF2-40B4-BE49-F238E27FC236}">
                <a16:creationId xmlns:a16="http://schemas.microsoft.com/office/drawing/2014/main" id="{217BF793-8AD7-4C21-AEEB-75AA92D15732}"/>
              </a:ext>
            </a:extLst>
          </p:cNvPr>
          <p:cNvSpPr>
            <a:spLocks noGrp="1"/>
          </p:cNvSpPr>
          <p:nvPr>
            <p:ph idx="1"/>
          </p:nvPr>
        </p:nvSpPr>
        <p:spPr>
          <a:xfrm>
            <a:off x="1157450" y="1855495"/>
            <a:ext cx="6798736" cy="506817"/>
          </a:xfrm>
        </p:spPr>
        <p:txBody>
          <a:bodyPr>
            <a:normAutofit/>
          </a:bodyPr>
          <a:lstStyle/>
          <a:p>
            <a:pPr algn="ctr"/>
            <a:r>
              <a:rPr lang="tr-TR" dirty="0"/>
              <a:t>Seminerler</a:t>
            </a:r>
          </a:p>
        </p:txBody>
      </p:sp>
      <p:pic>
        <p:nvPicPr>
          <p:cNvPr id="10" name="Resim 9" descr="metin içeren bir resim&#10;&#10;Açıklama otomatik olarak oluşturuldu">
            <a:extLst>
              <a:ext uri="{FF2B5EF4-FFF2-40B4-BE49-F238E27FC236}">
                <a16:creationId xmlns:a16="http://schemas.microsoft.com/office/drawing/2014/main" id="{57B53739-1BD9-476C-860F-3944DE874D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2370407"/>
            <a:ext cx="2520280" cy="2520280"/>
          </a:xfrm>
          <a:prstGeom prst="rect">
            <a:avLst/>
          </a:prstGeom>
        </p:spPr>
      </p:pic>
      <p:pic>
        <p:nvPicPr>
          <p:cNvPr id="12" name="Resim 11">
            <a:extLst>
              <a:ext uri="{FF2B5EF4-FFF2-40B4-BE49-F238E27FC236}">
                <a16:creationId xmlns:a16="http://schemas.microsoft.com/office/drawing/2014/main" id="{25494627-37F0-4014-A13C-53794DBE05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2120" y="2289689"/>
            <a:ext cx="2936937" cy="2204864"/>
          </a:xfrm>
          <a:prstGeom prst="rect">
            <a:avLst/>
          </a:prstGeom>
        </p:spPr>
      </p:pic>
      <p:pic>
        <p:nvPicPr>
          <p:cNvPr id="14" name="Resim 13" descr="metin içeren bir resim&#10;&#10;Açıklama otomatik olarak oluşturuldu">
            <a:extLst>
              <a:ext uri="{FF2B5EF4-FFF2-40B4-BE49-F238E27FC236}">
                <a16:creationId xmlns:a16="http://schemas.microsoft.com/office/drawing/2014/main" id="{1CAB3998-902D-400C-8ACA-56CEEF6537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7142" y="4097324"/>
            <a:ext cx="3751381" cy="2107298"/>
          </a:xfrm>
          <a:prstGeom prst="rect">
            <a:avLst/>
          </a:prstGeom>
        </p:spPr>
      </p:pic>
    </p:spTree>
    <p:extLst>
      <p:ext uri="{BB962C8B-B14F-4D97-AF65-F5344CB8AC3E}">
        <p14:creationId xmlns:p14="http://schemas.microsoft.com/office/powerpoint/2010/main" val="27022077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2" cstate="print"/>
          <a:stretch/>
        </a:blipFill>
        <a:effectLst/>
      </p:bgPr>
    </p:bg>
    <p:spTree>
      <p:nvGrpSpPr>
        <p:cNvPr id="1" name=""/>
        <p:cNvGrpSpPr/>
        <p:nvPr/>
      </p:nvGrpSpPr>
      <p:grpSpPr>
        <a:xfrm>
          <a:off x="0" y="0"/>
          <a:ext cx="0" cy="0"/>
          <a:chOff x="0" y="0"/>
          <a:chExt cx="0" cy="0"/>
        </a:xfrm>
      </p:grpSpPr>
      <p:pic>
        <p:nvPicPr>
          <p:cNvPr id="27" name="Picture 16">
            <a:extLst>
              <a:ext uri="{FF2B5EF4-FFF2-40B4-BE49-F238E27FC236}">
                <a16:creationId xmlns:a16="http://schemas.microsoft.com/office/drawing/2014/main" id="{640BAB49-521A-4847-8CD2-806C48DFA9A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cxnSp>
        <p:nvCxnSpPr>
          <p:cNvPr id="28" name="Straight Connector 18">
            <a:extLst>
              <a:ext uri="{FF2B5EF4-FFF2-40B4-BE49-F238E27FC236}">
                <a16:creationId xmlns:a16="http://schemas.microsoft.com/office/drawing/2014/main" id="{B98F1179-1183-4919-9064-D6B2602184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pic>
        <p:nvPicPr>
          <p:cNvPr id="29" name="Picture 20">
            <a:extLst>
              <a:ext uri="{FF2B5EF4-FFF2-40B4-BE49-F238E27FC236}">
                <a16:creationId xmlns:a16="http://schemas.microsoft.com/office/drawing/2014/main" id="{6441B39E-9CEC-491F-9A5D-487DED644F3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2" name="Başlık 1">
            <a:extLst>
              <a:ext uri="{FF2B5EF4-FFF2-40B4-BE49-F238E27FC236}">
                <a16:creationId xmlns:a16="http://schemas.microsoft.com/office/drawing/2014/main" id="{9531AB7C-7436-44D1-8F13-C7134EB0A096}"/>
              </a:ext>
            </a:extLst>
          </p:cNvPr>
          <p:cNvSpPr>
            <a:spLocks noGrp="1"/>
          </p:cNvSpPr>
          <p:nvPr>
            <p:ph type="title"/>
          </p:nvPr>
        </p:nvSpPr>
        <p:spPr>
          <a:xfrm>
            <a:off x="6009967" y="1041401"/>
            <a:ext cx="2309255" cy="2345264"/>
          </a:xfrm>
        </p:spPr>
        <p:txBody>
          <a:bodyPr vert="horz" lIns="91440" tIns="45720" rIns="91440" bIns="45720" rtlCol="0" anchor="b">
            <a:normAutofit/>
          </a:bodyPr>
          <a:lstStyle/>
          <a:p>
            <a:pPr>
              <a:lnSpc>
                <a:spcPct val="90000"/>
              </a:lnSpc>
            </a:pPr>
            <a:r>
              <a:rPr lang="en-US" sz="2600" b="1"/>
              <a:t>Okulumuzdan Etkinlikler</a:t>
            </a:r>
          </a:p>
        </p:txBody>
      </p:sp>
      <p:sp>
        <p:nvSpPr>
          <p:cNvPr id="3" name="İçerik Yer Tutucusu 2">
            <a:extLst>
              <a:ext uri="{FF2B5EF4-FFF2-40B4-BE49-F238E27FC236}">
                <a16:creationId xmlns:a16="http://schemas.microsoft.com/office/drawing/2014/main" id="{217BF793-8AD7-4C21-AEEB-75AA92D15732}"/>
              </a:ext>
            </a:extLst>
          </p:cNvPr>
          <p:cNvSpPr>
            <a:spLocks noGrp="1"/>
          </p:cNvSpPr>
          <p:nvPr>
            <p:ph idx="1"/>
          </p:nvPr>
        </p:nvSpPr>
        <p:spPr>
          <a:xfrm>
            <a:off x="5999573" y="3657596"/>
            <a:ext cx="2319649" cy="1933463"/>
          </a:xfrm>
        </p:spPr>
        <p:txBody>
          <a:bodyPr vert="horz" lIns="91440" tIns="45720" rIns="91440" bIns="45720" rtlCol="0" anchor="t">
            <a:normAutofit/>
          </a:bodyPr>
          <a:lstStyle/>
          <a:p>
            <a:pPr marL="0" indent="0" algn="ctr">
              <a:buNone/>
            </a:pPr>
            <a:r>
              <a:rPr lang="en-US" sz="2100">
                <a:solidFill>
                  <a:schemeClr val="tx1"/>
                </a:solidFill>
              </a:rPr>
              <a:t>Mezuniyet Töreni</a:t>
            </a:r>
          </a:p>
        </p:txBody>
      </p:sp>
      <p:sp>
        <p:nvSpPr>
          <p:cNvPr id="30" name="Rectangle 22">
            <a:extLst>
              <a:ext uri="{FF2B5EF4-FFF2-40B4-BE49-F238E27FC236}">
                <a16:creationId xmlns:a16="http://schemas.microsoft.com/office/drawing/2014/main" id="{15572A79-1801-44EB-BDC2-BAEE6B473D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3" y="1092200"/>
            <a:ext cx="482409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descr="tablo, iç mekan, yer içeren bir resim&#10;&#10;Açıklama otomatik olarak oluşturuldu">
            <a:extLst>
              <a:ext uri="{FF2B5EF4-FFF2-40B4-BE49-F238E27FC236}">
                <a16:creationId xmlns:a16="http://schemas.microsoft.com/office/drawing/2014/main" id="{37994C2B-BD27-4609-B36C-63CAD65F5AA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001" b="1"/>
          <a:stretch/>
        </p:blipFill>
        <p:spPr>
          <a:xfrm>
            <a:off x="1059512" y="1712825"/>
            <a:ext cx="4338062" cy="3253546"/>
          </a:xfrm>
          <a:prstGeom prst="rect">
            <a:avLst/>
          </a:prstGeom>
        </p:spPr>
      </p:pic>
      <p:cxnSp>
        <p:nvCxnSpPr>
          <p:cNvPr id="31" name="Straight Connector 24">
            <a:extLst>
              <a:ext uri="{FF2B5EF4-FFF2-40B4-BE49-F238E27FC236}">
                <a16:creationId xmlns:a16="http://schemas.microsoft.com/office/drawing/2014/main" id="{7FD37111-10AC-4926-81AC-9AD3968FD1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99573" y="3509772"/>
            <a:ext cx="2306233" cy="1235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05236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aşlık 13">
            <a:extLst>
              <a:ext uri="{FF2B5EF4-FFF2-40B4-BE49-F238E27FC236}">
                <a16:creationId xmlns:a16="http://schemas.microsoft.com/office/drawing/2014/main" id="{2AA8C596-A419-4E3B-83F8-9AB7EBBC14B5}"/>
              </a:ext>
            </a:extLst>
          </p:cNvPr>
          <p:cNvSpPr>
            <a:spLocks noGrp="1"/>
          </p:cNvSpPr>
          <p:nvPr>
            <p:ph type="title"/>
          </p:nvPr>
        </p:nvSpPr>
        <p:spPr>
          <a:xfrm>
            <a:off x="1043608" y="764704"/>
            <a:ext cx="6798735" cy="1303867"/>
          </a:xfrm>
        </p:spPr>
        <p:txBody>
          <a:bodyPr/>
          <a:lstStyle/>
          <a:p>
            <a:endParaRPr lang="tr-TR" dirty="0"/>
          </a:p>
        </p:txBody>
      </p:sp>
      <p:pic>
        <p:nvPicPr>
          <p:cNvPr id="16" name="Resim 15">
            <a:extLst>
              <a:ext uri="{FF2B5EF4-FFF2-40B4-BE49-F238E27FC236}">
                <a16:creationId xmlns:a16="http://schemas.microsoft.com/office/drawing/2014/main" id="{99293777-EC08-4CEC-B276-A29A1439BA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762211"/>
            <a:ext cx="7620000" cy="5331085"/>
          </a:xfrm>
          <a:prstGeom prst="rect">
            <a:avLst/>
          </a:prstGeom>
        </p:spPr>
      </p:pic>
    </p:spTree>
    <p:extLst>
      <p:ext uri="{BB962C8B-B14F-4D97-AF65-F5344CB8AC3E}">
        <p14:creationId xmlns:p14="http://schemas.microsoft.com/office/powerpoint/2010/main" val="39461600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00FF1E6-D5A9-4637-9CB4-298BBD4960F9}"/>
              </a:ext>
            </a:extLst>
          </p:cNvPr>
          <p:cNvSpPr>
            <a:spLocks noGrp="1"/>
          </p:cNvSpPr>
          <p:nvPr>
            <p:ph type="title"/>
          </p:nvPr>
        </p:nvSpPr>
        <p:spPr/>
        <p:txBody>
          <a:bodyPr/>
          <a:lstStyle/>
          <a:p>
            <a:r>
              <a:rPr lang="tr-TR" dirty="0"/>
              <a:t>Okulumuzun Hesapları</a:t>
            </a:r>
          </a:p>
        </p:txBody>
      </p:sp>
      <p:sp>
        <p:nvSpPr>
          <p:cNvPr id="3" name="İçerik Yer Tutucusu 2">
            <a:extLst>
              <a:ext uri="{FF2B5EF4-FFF2-40B4-BE49-F238E27FC236}">
                <a16:creationId xmlns:a16="http://schemas.microsoft.com/office/drawing/2014/main" id="{DCC66037-02A4-4770-9DC3-E81DBE4FD62F}"/>
              </a:ext>
            </a:extLst>
          </p:cNvPr>
          <p:cNvSpPr>
            <a:spLocks noGrp="1"/>
          </p:cNvSpPr>
          <p:nvPr>
            <p:ph idx="1"/>
          </p:nvPr>
        </p:nvSpPr>
        <p:spPr>
          <a:xfrm>
            <a:off x="1176865" y="2348880"/>
            <a:ext cx="6798736" cy="3816423"/>
          </a:xfrm>
        </p:spPr>
        <p:txBody>
          <a:bodyPr>
            <a:normAutofit/>
          </a:bodyPr>
          <a:lstStyle/>
          <a:p>
            <a:pPr>
              <a:buClr>
                <a:schemeClr val="tx1"/>
              </a:buClr>
            </a:pPr>
            <a:r>
              <a:rPr lang="tr-TR" dirty="0"/>
              <a:t>Okul Sitesi</a:t>
            </a:r>
          </a:p>
          <a:p>
            <a:pPr lvl="1">
              <a:buClr>
                <a:schemeClr val="tx1"/>
              </a:buClr>
            </a:pPr>
            <a:r>
              <a:rPr lang="tr-TR" dirty="0">
                <a:solidFill>
                  <a:srgbClr val="C00000"/>
                </a:solidFill>
                <a:hlinkClick r:id="rId2"/>
              </a:rPr>
              <a:t>http://gmkasml.meb.k12.tr/</a:t>
            </a:r>
            <a:r>
              <a:rPr lang="tr-TR" dirty="0">
                <a:solidFill>
                  <a:srgbClr val="C00000"/>
                </a:solidFill>
              </a:rPr>
              <a:t> </a:t>
            </a:r>
          </a:p>
          <a:p>
            <a:pPr>
              <a:buClr>
                <a:schemeClr val="tx1"/>
              </a:buClr>
            </a:pPr>
            <a:r>
              <a:rPr lang="tr-TR" dirty="0" err="1"/>
              <a:t>İnstagram</a:t>
            </a:r>
            <a:r>
              <a:rPr lang="tr-TR" dirty="0"/>
              <a:t> Hesabı</a:t>
            </a:r>
          </a:p>
          <a:p>
            <a:pPr lvl="1">
              <a:buClr>
                <a:schemeClr val="tx1"/>
              </a:buClr>
            </a:pPr>
            <a:r>
              <a:rPr lang="tr-TR" dirty="0">
                <a:solidFill>
                  <a:srgbClr val="C00000"/>
                </a:solidFill>
                <a:hlinkClick r:id="rId3"/>
              </a:rPr>
              <a:t>https://www.instagram.com/gazimkmtal/</a:t>
            </a:r>
            <a:r>
              <a:rPr lang="tr-TR" dirty="0">
                <a:solidFill>
                  <a:srgbClr val="C00000"/>
                </a:solidFill>
              </a:rPr>
              <a:t> </a:t>
            </a:r>
          </a:p>
          <a:p>
            <a:pPr>
              <a:buClr>
                <a:schemeClr val="tx1"/>
              </a:buClr>
            </a:pPr>
            <a:r>
              <a:rPr lang="tr-TR" dirty="0"/>
              <a:t>Facebook Hesabı</a:t>
            </a:r>
          </a:p>
          <a:p>
            <a:pPr lvl="1">
              <a:buClr>
                <a:schemeClr val="tx1"/>
              </a:buClr>
            </a:pPr>
            <a:r>
              <a:rPr lang="tr-TR" dirty="0">
                <a:solidFill>
                  <a:srgbClr val="C00000"/>
                </a:solidFill>
                <a:hlinkClick r:id="rId4"/>
              </a:rPr>
              <a:t>https://www.facebook.com/gazimustafakemal.mtal.1</a:t>
            </a:r>
            <a:r>
              <a:rPr lang="tr-TR" dirty="0">
                <a:solidFill>
                  <a:srgbClr val="C00000"/>
                </a:solidFill>
              </a:rPr>
              <a:t> </a:t>
            </a:r>
          </a:p>
        </p:txBody>
      </p:sp>
    </p:spTree>
    <p:extLst>
      <p:ext uri="{BB962C8B-B14F-4D97-AF65-F5344CB8AC3E}">
        <p14:creationId xmlns:p14="http://schemas.microsoft.com/office/powerpoint/2010/main" val="13239217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3CC33D95-0231-45BB-9C2E-1748427786DD}"/>
              </a:ext>
            </a:extLst>
          </p:cNvPr>
          <p:cNvSpPr txBox="1"/>
          <p:nvPr/>
        </p:nvSpPr>
        <p:spPr>
          <a:xfrm>
            <a:off x="899592" y="1305342"/>
            <a:ext cx="7200800" cy="769441"/>
          </a:xfrm>
          <a:prstGeom prst="rect">
            <a:avLst/>
          </a:prstGeom>
          <a:noFill/>
        </p:spPr>
        <p:txBody>
          <a:bodyPr wrap="square" rtlCol="0">
            <a:spAutoFit/>
          </a:bodyPr>
          <a:lstStyle/>
          <a:p>
            <a:pPr algn="ctr"/>
            <a:r>
              <a:rPr lang="tr-TR" sz="4400" b="1" dirty="0"/>
              <a:t>Sorular </a:t>
            </a:r>
            <a:r>
              <a:rPr lang="tr-TR" sz="4400" b="1" dirty="0">
                <a:sym typeface="Wingdings" panose="05000000000000000000" pitchFamily="2" charset="2"/>
              </a:rPr>
              <a:t></a:t>
            </a:r>
            <a:endParaRPr lang="tr-TR" sz="4400" b="1" dirty="0"/>
          </a:p>
        </p:txBody>
      </p:sp>
      <p:pic>
        <p:nvPicPr>
          <p:cNvPr id="5" name="Resim 4" descr="kare içeren bir resim&#10;&#10;Açıklama otomatik olarak oluşturuldu">
            <a:extLst>
              <a:ext uri="{FF2B5EF4-FFF2-40B4-BE49-F238E27FC236}">
                <a16:creationId xmlns:a16="http://schemas.microsoft.com/office/drawing/2014/main" id="{46BFDD98-E2F0-4816-A866-01AC187B69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3992" y="2478726"/>
            <a:ext cx="4572000" cy="3048000"/>
          </a:xfrm>
          <a:prstGeom prst="rect">
            <a:avLst/>
          </a:prstGeom>
        </p:spPr>
      </p:pic>
    </p:spTree>
    <p:extLst>
      <p:ext uri="{BB962C8B-B14F-4D97-AF65-F5344CB8AC3E}">
        <p14:creationId xmlns:p14="http://schemas.microsoft.com/office/powerpoint/2010/main" val="14917403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3CC33D95-0231-45BB-9C2E-1748427786DD}"/>
              </a:ext>
            </a:extLst>
          </p:cNvPr>
          <p:cNvSpPr txBox="1"/>
          <p:nvPr/>
        </p:nvSpPr>
        <p:spPr>
          <a:xfrm>
            <a:off x="971600" y="1112381"/>
            <a:ext cx="7200800" cy="2123658"/>
          </a:xfrm>
          <a:prstGeom prst="rect">
            <a:avLst/>
          </a:prstGeom>
          <a:noFill/>
        </p:spPr>
        <p:txBody>
          <a:bodyPr wrap="square" rtlCol="0">
            <a:spAutoFit/>
          </a:bodyPr>
          <a:lstStyle/>
          <a:p>
            <a:pPr algn="ctr"/>
            <a:r>
              <a:rPr lang="tr-TR" sz="4400" b="1" dirty="0"/>
              <a:t>2024-2025 Eğitim Öğretim Yılında</a:t>
            </a:r>
          </a:p>
          <a:p>
            <a:pPr algn="ctr"/>
            <a:r>
              <a:rPr lang="tr-TR" sz="4400" b="1" dirty="0"/>
              <a:t> Görüşmek Dileğiyle </a:t>
            </a:r>
            <a:r>
              <a:rPr lang="tr-TR" sz="4400" b="1" dirty="0">
                <a:sym typeface="Wingdings" panose="05000000000000000000" pitchFamily="2" charset="2"/>
              </a:rPr>
              <a:t></a:t>
            </a:r>
            <a:endParaRPr lang="tr-TR" sz="4400" b="1" dirty="0"/>
          </a:p>
        </p:txBody>
      </p:sp>
      <p:pic>
        <p:nvPicPr>
          <p:cNvPr id="4" name="Resim 3">
            <a:extLst>
              <a:ext uri="{FF2B5EF4-FFF2-40B4-BE49-F238E27FC236}">
                <a16:creationId xmlns:a16="http://schemas.microsoft.com/office/drawing/2014/main" id="{CB5DB9ED-18F1-45C8-B2BF-842A81A7BF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3808" y="3596493"/>
            <a:ext cx="3607762" cy="2441343"/>
          </a:xfrm>
          <a:prstGeom prst="rect">
            <a:avLst/>
          </a:prstGeom>
        </p:spPr>
      </p:pic>
    </p:spTree>
    <p:extLst>
      <p:ext uri="{BB962C8B-B14F-4D97-AF65-F5344CB8AC3E}">
        <p14:creationId xmlns:p14="http://schemas.microsoft.com/office/powerpoint/2010/main" val="4106189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623BA078-885F-4121-8AAB-106953CA7E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20550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B953575C-2D58-477D-8186-C56CCF33A9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25020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BD1B4534-8254-4AC1-A05E-5A087FC4A7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9551"/>
          <a:stretch/>
        </p:blipFill>
        <p:spPr>
          <a:xfrm rot="5400000">
            <a:off x="1648830" y="857250"/>
            <a:ext cx="5517232" cy="5143500"/>
          </a:xfrm>
          <a:prstGeom prst="rect">
            <a:avLst/>
          </a:prstGeom>
        </p:spPr>
      </p:pic>
    </p:spTree>
    <p:extLst>
      <p:ext uri="{BB962C8B-B14F-4D97-AF65-F5344CB8AC3E}">
        <p14:creationId xmlns:p14="http://schemas.microsoft.com/office/powerpoint/2010/main" val="3570471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22339679-B557-47F4-BC8A-2FD45BCA1C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38" t="22700" r="5113"/>
          <a:stretch/>
        </p:blipFill>
        <p:spPr>
          <a:xfrm>
            <a:off x="395536" y="778396"/>
            <a:ext cx="8352928" cy="5301208"/>
          </a:xfrm>
          <a:prstGeom prst="rect">
            <a:avLst/>
          </a:prstGeom>
        </p:spPr>
      </p:pic>
    </p:spTree>
    <p:extLst>
      <p:ext uri="{BB962C8B-B14F-4D97-AF65-F5344CB8AC3E}">
        <p14:creationId xmlns:p14="http://schemas.microsoft.com/office/powerpoint/2010/main" val="293002109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k">
  <a:themeElements>
    <a:clrScheme name="Organik">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4"/>
      </a:accent6>
      <a:hlink>
        <a:srgbClr val="BB7826"/>
      </a:hlink>
      <a:folHlink>
        <a:srgbClr val="CF9C5F"/>
      </a:folHlink>
    </a:clrScheme>
    <a:fontScheme name="Organik">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k">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docProps/app.xml><?xml version="1.0" encoding="utf-8"?>
<Properties xmlns="http://schemas.openxmlformats.org/officeDocument/2006/extended-properties" xmlns:vt="http://schemas.openxmlformats.org/officeDocument/2006/docPropsVTypes">
  <Template>Organic</Template>
  <TotalTime>1452</TotalTime>
  <Words>892</Words>
  <Application>Microsoft Office PowerPoint</Application>
  <PresentationFormat>Ekran Gösterisi (4:3)</PresentationFormat>
  <Paragraphs>158</Paragraphs>
  <Slides>52</Slides>
  <Notes>0</Notes>
  <HiddenSlides>0</HiddenSlides>
  <MMClips>2</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52</vt:i4>
      </vt:variant>
    </vt:vector>
  </HeadingPairs>
  <TitlesOfParts>
    <vt:vector size="56" baseType="lpstr">
      <vt:lpstr>Arial</vt:lpstr>
      <vt:lpstr>Garamond</vt:lpstr>
      <vt:lpstr>Wingdings</vt:lpstr>
      <vt:lpstr>Organik</vt:lpstr>
      <vt:lpstr>Gazi Mustafa Kemal Mesleki ve Teknik Anadolu Lisesi</vt:lpstr>
      <vt:lpstr>Sayılarla Okulumuz</vt:lpstr>
      <vt:lpstr>Sayılarla Okulumuz</vt:lpstr>
      <vt:lpstr>Okula Giriş ve Tercih</vt:lpstr>
      <vt:lpstr>PowerPoint Sunusu</vt:lpstr>
      <vt:lpstr>PowerPoint Sunusu</vt:lpstr>
      <vt:lpstr>PowerPoint Sunusu</vt:lpstr>
      <vt:lpstr>PowerPoint Sunusu</vt:lpstr>
      <vt:lpstr>PowerPoint Sunusu</vt:lpstr>
      <vt:lpstr>PowerPoint Sunusu</vt:lpstr>
      <vt:lpstr>Sağlık Hizmetleri Alanının Gerektirdiği Özellikler</vt:lpstr>
      <vt:lpstr>Alan ve Dallarımız</vt:lpstr>
      <vt:lpstr>Dallarımız I –  Hemşire Yardımcılığı</vt:lpstr>
      <vt:lpstr>Dallarımız II –  Ebe Yardımcılığı</vt:lpstr>
      <vt:lpstr>Dallarımız III –  Sağlık Bakım Teknisyenliği</vt:lpstr>
      <vt:lpstr>Dersler Okulumuzda ortak dersler ve alan/dal dersleri verilmektedir.</vt:lpstr>
      <vt:lpstr>Dersler Okulumuzda ortak dersler ve alan/dal dersleri verilmektedir.</vt:lpstr>
      <vt:lpstr>Dersler Okulumuzda ortak dersler ve alan/dal dersleri verilmektedir.</vt:lpstr>
      <vt:lpstr>Mezuniyet</vt:lpstr>
      <vt:lpstr>PowerPoint Sunusu</vt:lpstr>
      <vt:lpstr>Mezun olan öğrenciler;</vt:lpstr>
      <vt:lpstr>Üniversiteye Geçiş</vt:lpstr>
      <vt:lpstr>Ek Puan </vt:lpstr>
      <vt:lpstr>Ek Puan Verilecek Bölümler 2021 YKS Kılavuzuna göre Sağlık Hizmetleri alanı mezunlarına aşağıdaki bölümlere geçişte ek puan verilecektir. </vt:lpstr>
      <vt:lpstr>Ek Puan Verilecek Bölümler 2024 YKS Kılavuzuna göre Sağlık Hizmetleri alanı mezunlarına aşağıdaki bölümlere geçişte ek puan verilecektir. </vt:lpstr>
      <vt:lpstr>Mezunlarımızın Başarıları</vt:lpstr>
      <vt:lpstr>Okulumuzdan Etkinlikler</vt:lpstr>
      <vt:lpstr>Okulumuzdan Etkinlikler</vt:lpstr>
      <vt:lpstr>Okulumuzdan Etkinlikler</vt:lpstr>
      <vt:lpstr>Okulumuzdan Etkinlikler Sınıflar Arası Münazara Yarışması</vt:lpstr>
      <vt:lpstr>Okulumuzdan Etkinlikler Sınıflar Arası Münazara Yarışması</vt:lpstr>
      <vt:lpstr>Okulumuzdan Etkinlikler Sınıflar Arası Bilgi Yarışması</vt:lpstr>
      <vt:lpstr>Okulumuzdan Etkinlikler Kitap Söyleşileri</vt:lpstr>
      <vt:lpstr>Okulumuzdan Etkinlikler Bilim Söyleşileri</vt:lpstr>
      <vt:lpstr>Okulumuzdan Etkinlikler</vt:lpstr>
      <vt:lpstr>Okulumuzdan Etkinlikler</vt:lpstr>
      <vt:lpstr>Okulumuzdan Etkinlikler</vt:lpstr>
      <vt:lpstr>Okulumuzdan Etkinlikler</vt:lpstr>
      <vt:lpstr>PowerPoint Sunusu</vt:lpstr>
      <vt:lpstr>Okulumuzdan Etkinlikler</vt:lpstr>
      <vt:lpstr>Okulumuzdan Etkinlikler</vt:lpstr>
      <vt:lpstr>Okulumuzdan Etkinlikler</vt:lpstr>
      <vt:lpstr>Okulumuzdan Etkinlikler</vt:lpstr>
      <vt:lpstr>Okulumuzdan Etkinlikler</vt:lpstr>
      <vt:lpstr>Okulumuzdan Etkinlikler</vt:lpstr>
      <vt:lpstr>Okulumuzdan Etkinlikler</vt:lpstr>
      <vt:lpstr>Okulumuzdan Etkinlikler</vt:lpstr>
      <vt:lpstr>Okulumuzdan Etkinlikler</vt:lpstr>
      <vt:lpstr>Okulumuzdan Etkinlikler</vt:lpstr>
      <vt:lpstr>Okulumuzun Hesapları</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KİLİS MESLEKİ VE TEKNİK ANADOLU LİSESİ</dc:title>
  <dc:creator>Pc</dc:creator>
  <cp:lastModifiedBy>kader ATMACI</cp:lastModifiedBy>
  <cp:revision>161</cp:revision>
  <dcterms:created xsi:type="dcterms:W3CDTF">2020-04-17T13:02:39Z</dcterms:created>
  <dcterms:modified xsi:type="dcterms:W3CDTF">2024-05-16T05:28:44Z</dcterms:modified>
</cp:coreProperties>
</file>